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60"/>
  </p:notesMasterIdLst>
  <p:sldIdLst>
    <p:sldId id="256" r:id="rId2"/>
    <p:sldId id="257" r:id="rId3"/>
    <p:sldId id="285" r:id="rId4"/>
    <p:sldId id="265" r:id="rId5"/>
    <p:sldId id="266" r:id="rId6"/>
    <p:sldId id="267" r:id="rId7"/>
    <p:sldId id="268" r:id="rId8"/>
    <p:sldId id="269" r:id="rId9"/>
    <p:sldId id="276" r:id="rId10"/>
    <p:sldId id="271" r:id="rId11"/>
    <p:sldId id="272" r:id="rId12"/>
    <p:sldId id="273" r:id="rId13"/>
    <p:sldId id="274" r:id="rId14"/>
    <p:sldId id="275" r:id="rId15"/>
    <p:sldId id="277" r:id="rId16"/>
    <p:sldId id="288" r:id="rId17"/>
    <p:sldId id="282" r:id="rId18"/>
    <p:sldId id="295" r:id="rId19"/>
    <p:sldId id="296" r:id="rId20"/>
    <p:sldId id="297" r:id="rId21"/>
    <p:sldId id="298" r:id="rId22"/>
    <p:sldId id="299" r:id="rId23"/>
    <p:sldId id="289" r:id="rId24"/>
    <p:sldId id="294" r:id="rId25"/>
    <p:sldId id="279" r:id="rId26"/>
    <p:sldId id="302" r:id="rId27"/>
    <p:sldId id="300" r:id="rId28"/>
    <p:sldId id="290" r:id="rId29"/>
    <p:sldId id="305" r:id="rId30"/>
    <p:sldId id="306" r:id="rId31"/>
    <p:sldId id="291" r:id="rId32"/>
    <p:sldId id="287" r:id="rId33"/>
    <p:sldId id="308" r:id="rId34"/>
    <p:sldId id="307" r:id="rId35"/>
    <p:sldId id="283" r:id="rId36"/>
    <p:sldId id="292" r:id="rId37"/>
    <p:sldId id="303" r:id="rId38"/>
    <p:sldId id="293" r:id="rId39"/>
    <p:sldId id="304" r:id="rId40"/>
    <p:sldId id="280" r:id="rId41"/>
    <p:sldId id="309" r:id="rId42"/>
    <p:sldId id="310" r:id="rId43"/>
    <p:sldId id="321" r:id="rId44"/>
    <p:sldId id="311" r:id="rId45"/>
    <p:sldId id="323" r:id="rId46"/>
    <p:sldId id="322" r:id="rId47"/>
    <p:sldId id="312" r:id="rId48"/>
    <p:sldId id="313" r:id="rId49"/>
    <p:sldId id="324" r:id="rId50"/>
    <p:sldId id="314" r:id="rId51"/>
    <p:sldId id="325" r:id="rId52"/>
    <p:sldId id="315" r:id="rId53"/>
    <p:sldId id="316" r:id="rId54"/>
    <p:sldId id="317" r:id="rId55"/>
    <p:sldId id="326" r:id="rId56"/>
    <p:sldId id="318" r:id="rId57"/>
    <p:sldId id="319" r:id="rId58"/>
    <p:sldId id="320" r:id="rId59"/>
  </p:sldIdLst>
  <p:sldSz cx="9144000" cy="5143500" type="screen16x9"/>
  <p:notesSz cx="6858000" cy="91440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30" autoAdjust="0"/>
    <p:restoredTop sz="87621" autoAdjust="0"/>
  </p:normalViewPr>
  <p:slideViewPr>
    <p:cSldViewPr>
      <p:cViewPr varScale="1">
        <p:scale>
          <a:sx n="84" d="100"/>
          <a:sy n="84" d="100"/>
        </p:scale>
        <p:origin x="888" y="78"/>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a:defRPr sz="1200"/>
            </a:lvl1pPr>
            <a:extLst/>
          </a:lstStyle>
          <a:p>
            <a:fld id="{A8ADFD5B-A66C-449C-B6E8-FB716D07777D}" type="datetimeFigureOut">
              <a:rPr lang="en-US" smtClean="0"/>
              <a:pPr/>
              <a:t>11/10/2025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smtClean="0"/>
              <a:t>Click to edit Master text styles</a:t>
            </a:r>
            <a:endParaRPr lang="en-US"/>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a:defRPr sz="1200"/>
            </a:lvl1pPr>
            <a:extLst/>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extLst/>
          </a:lstStyle>
          <a:p>
            <a:fld id="{CA5D3BF3-D352-46FC-8343-31F56E6730EA}"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n-US"/>
          </a:p>
        </p:txBody>
      </p:sp>
      <p:sp>
        <p:nvSpPr>
          <p:cNvPr id="4" name="Rectangle 3"/>
          <p:cNvSpPr>
            <a:spLocks noGrp="1"/>
          </p:cNvSpPr>
          <p:nvPr>
            <p:ph type="sldNum" sz="quarter" idx="10"/>
          </p:nvPr>
        </p:nvSpPr>
        <p:spPr/>
        <p:txBody>
          <a:bodyPr/>
          <a:lstStyle/>
          <a:p>
            <a:fld id="{CA5D3BF3-D352-46FC-8343-31F56E6730EA}"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n-US"/>
          </a:p>
        </p:txBody>
      </p:sp>
      <p:sp>
        <p:nvSpPr>
          <p:cNvPr id="4" name="Rectangle 3"/>
          <p:cNvSpPr>
            <a:spLocks noGrp="1"/>
          </p:cNvSpPr>
          <p:nvPr>
            <p:ph type="sldNum" sz="quarter" idx="10"/>
          </p:nvPr>
        </p:nvSpPr>
        <p:spPr/>
        <p:txBody>
          <a:bodyPr/>
          <a:lstStyle/>
          <a:p>
            <a:fld id="{CA5D3BF3-D352-46FC-8343-31F56E6730EA}" type="slidenum">
              <a:rPr lang="en-US" smtClean="0"/>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n-US"/>
          </a:p>
        </p:txBody>
      </p:sp>
      <p:sp>
        <p:nvSpPr>
          <p:cNvPr id="4" name="Rectangle 3"/>
          <p:cNvSpPr>
            <a:spLocks noGrp="1"/>
          </p:cNvSpPr>
          <p:nvPr>
            <p:ph type="sldNum" sz="quarter" idx="10"/>
          </p:nvPr>
        </p:nvSpPr>
        <p:spPr/>
        <p:txBody>
          <a:bodyPr/>
          <a:lstStyle/>
          <a:p>
            <a:fld id="{CA5D3BF3-D352-46FC-8343-31F56E6730EA}" type="slidenum">
              <a:rPr lang="en-US" smtClean="0"/>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n-US"/>
          </a:p>
        </p:txBody>
      </p:sp>
      <p:sp>
        <p:nvSpPr>
          <p:cNvPr id="4" name="Rectangle 3"/>
          <p:cNvSpPr>
            <a:spLocks noGrp="1"/>
          </p:cNvSpPr>
          <p:nvPr>
            <p:ph type="sldNum" sz="quarter" idx="10"/>
          </p:nvPr>
        </p:nvSpPr>
        <p:spPr/>
        <p:txBody>
          <a:bodyPr/>
          <a:lstStyle/>
          <a:p>
            <a:fld id="{CA5D3BF3-D352-46FC-8343-31F56E6730EA}" type="slidenum">
              <a:rPr lang="en-US" smtClean="0"/>
              <a:pPr/>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n-US"/>
          </a:p>
        </p:txBody>
      </p:sp>
      <p:sp>
        <p:nvSpPr>
          <p:cNvPr id="4" name="Rectangle 3"/>
          <p:cNvSpPr>
            <a:spLocks noGrp="1"/>
          </p:cNvSpPr>
          <p:nvPr>
            <p:ph type="sldNum" sz="quarter" idx="10"/>
          </p:nvPr>
        </p:nvSpPr>
        <p:spPr/>
        <p:txBody>
          <a:bodyPr/>
          <a:lstStyle/>
          <a:p>
            <a:fld id="{CA5D3BF3-D352-46FC-8343-31F56E6730EA}" type="slidenum">
              <a:rPr lang="en-US" smtClean="0"/>
              <a:pPr/>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26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Plausible- </a:t>
            </a:r>
            <a:r>
              <a:rPr lang="en-US" sz="1200" b="1" i="0" kern="1200" dirty="0" smtClean="0">
                <a:solidFill>
                  <a:schemeClr val="tx1"/>
                </a:solidFill>
                <a:latin typeface="+mn-lt"/>
                <a:ea typeface="+mn-ea"/>
                <a:cs typeface="+mn-cs"/>
              </a:rPr>
              <a:t>seeming likely to be true, or able to be believed</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47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smtClean="0">
                <a:solidFill>
                  <a:schemeClr val="tx1"/>
                </a:solidFill>
                <a:latin typeface="+mn-lt"/>
                <a:ea typeface="+mn-ea"/>
                <a:cs typeface="+mn-cs"/>
              </a:rPr>
              <a:t>Plausible- </a:t>
            </a:r>
            <a:r>
              <a:rPr lang="en-US" sz="1200" b="1" i="0" kern="1200" smtClean="0">
                <a:solidFill>
                  <a:schemeClr val="tx1"/>
                </a:solidFill>
                <a:latin typeface="+mn-lt"/>
                <a:ea typeface="+mn-ea"/>
                <a:cs typeface="+mn-cs"/>
              </a:rPr>
              <a:t>seeming </a:t>
            </a:r>
            <a:r>
              <a:rPr lang="en-US" sz="1200" b="1" i="0" kern="1200" dirty="0" smtClean="0">
                <a:solidFill>
                  <a:schemeClr val="tx1"/>
                </a:solidFill>
                <a:latin typeface="+mn-lt"/>
                <a:ea typeface="+mn-ea"/>
                <a:cs typeface="+mn-cs"/>
              </a:rPr>
              <a:t>likely to be true, or able to be believed</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49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n-US"/>
          </a:p>
        </p:txBody>
      </p:sp>
      <p:sp>
        <p:nvSpPr>
          <p:cNvPr id="4" name="Rectangle 3"/>
          <p:cNvSpPr>
            <a:spLocks noGrp="1"/>
          </p:cNvSpPr>
          <p:nvPr>
            <p:ph type="sldNum" sz="quarter" idx="10"/>
          </p:nvPr>
        </p:nvSpPr>
        <p:spPr/>
        <p:txBody>
          <a:bodyPr/>
          <a:lstStyle/>
          <a:p>
            <a:fld id="{CA5D3BF3-D352-46FC-8343-31F56E6730EA}"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n-US"/>
          </a:p>
        </p:txBody>
      </p:sp>
      <p:sp>
        <p:nvSpPr>
          <p:cNvPr id="4" name="Rectangle 3"/>
          <p:cNvSpPr>
            <a:spLocks noGrp="1"/>
          </p:cNvSpPr>
          <p:nvPr>
            <p:ph type="sldNum" sz="quarter" idx="10"/>
          </p:nvPr>
        </p:nvSpPr>
        <p:spPr/>
        <p:txBody>
          <a:bodyPr/>
          <a:lstStyle/>
          <a:p>
            <a:fld id="{CA5D3BF3-D352-46FC-8343-31F56E6730EA}" type="slidenum">
              <a:rPr lang="en-US" smtClean="0"/>
              <a:pPr/>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n-US"/>
          </a:p>
        </p:txBody>
      </p:sp>
      <p:sp>
        <p:nvSpPr>
          <p:cNvPr id="4" name="Rectangle 3"/>
          <p:cNvSpPr>
            <a:spLocks noGrp="1"/>
          </p:cNvSpPr>
          <p:nvPr>
            <p:ph type="sldNum" sz="quarter" idx="10"/>
          </p:nvPr>
        </p:nvSpPr>
        <p:spPr/>
        <p:txBody>
          <a:bodyPr/>
          <a:lstStyle/>
          <a:p>
            <a:fld id="{CA5D3BF3-D352-46FC-8343-31F56E6730EA}" type="slidenum">
              <a:rPr lang="en-US" smtClean="0"/>
              <a:pPr/>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n-US"/>
          </a:p>
        </p:txBody>
      </p:sp>
      <p:sp>
        <p:nvSpPr>
          <p:cNvPr id="4" name="Rectangle 3"/>
          <p:cNvSpPr>
            <a:spLocks noGrp="1"/>
          </p:cNvSpPr>
          <p:nvPr>
            <p:ph type="sldNum" sz="quarter" idx="10"/>
          </p:nvPr>
        </p:nvSpPr>
        <p:spPr/>
        <p:txBody>
          <a:bodyPr/>
          <a:lstStyle/>
          <a:p>
            <a:fld id="{CA5D3BF3-D352-46FC-8343-31F56E6730EA}" type="slidenum">
              <a:rPr lang="en-US" smtClean="0"/>
              <a:pPr/>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n-US"/>
          </a:p>
        </p:txBody>
      </p:sp>
      <p:sp>
        <p:nvSpPr>
          <p:cNvPr id="4" name="Rectangle 3"/>
          <p:cNvSpPr>
            <a:spLocks noGrp="1"/>
          </p:cNvSpPr>
          <p:nvPr>
            <p:ph type="sldNum" sz="quarter" idx="10"/>
          </p:nvPr>
        </p:nvSpPr>
        <p:spPr/>
        <p:txBody>
          <a:bodyPr/>
          <a:lstStyle/>
          <a:p>
            <a:fld id="{CA5D3BF3-D352-46FC-8343-31F56E6730EA}" type="slidenum">
              <a:rPr lang="en-US" smtClean="0"/>
              <a:pPr/>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n-US"/>
          </a:p>
        </p:txBody>
      </p:sp>
      <p:sp>
        <p:nvSpPr>
          <p:cNvPr id="4" name="Rectangle 3"/>
          <p:cNvSpPr>
            <a:spLocks noGrp="1"/>
          </p:cNvSpPr>
          <p:nvPr>
            <p:ph type="sldNum" sz="quarter" idx="10"/>
          </p:nvPr>
        </p:nvSpPr>
        <p:spPr/>
        <p:txBody>
          <a:bodyPr/>
          <a:lstStyle/>
          <a:p>
            <a:fld id="{CA5D3BF3-D352-46FC-8343-31F56E6730EA}"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n-US"/>
          </a:p>
        </p:txBody>
      </p:sp>
      <p:sp>
        <p:nvSpPr>
          <p:cNvPr id="4" name="Rectangle 3"/>
          <p:cNvSpPr>
            <a:spLocks noGrp="1"/>
          </p:cNvSpPr>
          <p:nvPr>
            <p:ph type="sldNum" sz="quarter" idx="10"/>
          </p:nvPr>
        </p:nvSpPr>
        <p:spPr/>
        <p:txBody>
          <a:bodyPr/>
          <a:lstStyle/>
          <a:p>
            <a:fld id="{CA5D3BF3-D352-46FC-8343-31F56E6730EA}"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n-US"/>
          </a:p>
        </p:txBody>
      </p:sp>
      <p:sp>
        <p:nvSpPr>
          <p:cNvPr id="4" name="Rectangle 3"/>
          <p:cNvSpPr>
            <a:spLocks noGrp="1"/>
          </p:cNvSpPr>
          <p:nvPr>
            <p:ph type="sldNum" sz="quarter" idx="10"/>
          </p:nvPr>
        </p:nvSpPr>
        <p:spPr/>
        <p:txBody>
          <a:bodyPr/>
          <a:lstStyle/>
          <a:p>
            <a:fld id="{CA5D3BF3-D352-46FC-8343-31F56E6730EA}"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a:xfrm>
            <a:off x="0" y="4478274"/>
            <a:ext cx="9144000" cy="665226"/>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0" name="Rectangle 9"/>
          <p:cNvSpPr/>
          <p:nvPr/>
        </p:nvSpPr>
        <p:spPr>
          <a:xfrm>
            <a:off x="-9144" y="4539996"/>
            <a:ext cx="2249424" cy="534924"/>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1" name="Rectangle 10"/>
          <p:cNvSpPr/>
          <p:nvPr/>
        </p:nvSpPr>
        <p:spPr>
          <a:xfrm>
            <a:off x="2359152" y="4533138"/>
            <a:ext cx="6784848" cy="534924"/>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9" name="Subtitle 8"/>
          <p:cNvSpPr>
            <a:spLocks noGrp="1"/>
          </p:cNvSpPr>
          <p:nvPr>
            <p:ph type="subTitle" idx="1"/>
          </p:nvPr>
        </p:nvSpPr>
        <p:spPr>
          <a:xfrm>
            <a:off x="2362200" y="4537528"/>
            <a:ext cx="6515100" cy="514350"/>
          </a:xfrm>
        </p:spPr>
        <p:txBody>
          <a:bodyPr anchor="ctr"/>
          <a:lstStyle>
            <a:lvl1pPr marL="0" indent="0" algn="l">
              <a:buNone/>
              <a:defRPr sz="28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dirty="0"/>
          </a:p>
        </p:txBody>
      </p:sp>
      <p:sp>
        <p:nvSpPr>
          <p:cNvPr id="28" name="Date Placeholder 27"/>
          <p:cNvSpPr>
            <a:spLocks noGrp="1"/>
          </p:cNvSpPr>
          <p:nvPr>
            <p:ph type="dt" sz="half" idx="10"/>
          </p:nvPr>
        </p:nvSpPr>
        <p:spPr>
          <a:xfrm>
            <a:off x="76200" y="4551524"/>
            <a:ext cx="2057400" cy="514350"/>
          </a:xfrm>
        </p:spPr>
        <p:txBody>
          <a:bodyPr>
            <a:noAutofit/>
          </a:bodyPr>
          <a:lstStyle>
            <a:lvl1pPr algn="ctr">
              <a:defRPr sz="2000">
                <a:solidFill>
                  <a:srgbClr val="FFFFFF"/>
                </a:solidFill>
              </a:defRPr>
            </a:lvl1pPr>
            <a:extLst/>
          </a:lstStyle>
          <a:p>
            <a:pPr algn="ctr"/>
            <a:fld id="{047E157E-8DCB-4F70-A0AF-5EB586A91DD4}" type="datetime1">
              <a:rPr lang="en-US" smtClean="0">
                <a:solidFill>
                  <a:srgbClr val="FFFFFF"/>
                </a:solidFill>
              </a:rPr>
              <a:pPr algn="ctr"/>
              <a:t>11/10/2025</a:t>
            </a:fld>
            <a:endParaRPr lang="en-US" sz="2000" dirty="0">
              <a:solidFill>
                <a:srgbClr val="FFFFFF"/>
              </a:solidFill>
            </a:endParaRPr>
          </a:p>
        </p:txBody>
      </p:sp>
      <p:sp>
        <p:nvSpPr>
          <p:cNvPr id="17" name="Footer Placeholder 16"/>
          <p:cNvSpPr>
            <a:spLocks noGrp="1"/>
          </p:cNvSpPr>
          <p:nvPr>
            <p:ph type="ftr" sz="quarter" idx="11"/>
          </p:nvPr>
        </p:nvSpPr>
        <p:spPr>
          <a:xfrm>
            <a:off x="2085393" y="177404"/>
            <a:ext cx="5867400" cy="273844"/>
          </a:xfrm>
        </p:spPr>
        <p:txBody>
          <a:bodyPr/>
          <a:lstStyle>
            <a:lvl1pPr algn="r">
              <a:defRPr>
                <a:solidFill>
                  <a:schemeClr val="tx2"/>
                </a:solidFill>
              </a:defRPr>
            </a:lvl1pPr>
            <a:extLst/>
          </a:lstStyle>
          <a:p>
            <a:pPr algn="r"/>
            <a:endParaRPr lang="en-US" dirty="0">
              <a:solidFill>
                <a:schemeClr val="tx2"/>
              </a:solidFill>
            </a:endParaRPr>
          </a:p>
        </p:txBody>
      </p:sp>
      <p:sp>
        <p:nvSpPr>
          <p:cNvPr id="29" name="Slide Number Placeholder 28"/>
          <p:cNvSpPr>
            <a:spLocks noGrp="1"/>
          </p:cNvSpPr>
          <p:nvPr>
            <p:ph type="sldNum" sz="quarter" idx="12"/>
          </p:nvPr>
        </p:nvSpPr>
        <p:spPr>
          <a:xfrm>
            <a:off x="8001000" y="171450"/>
            <a:ext cx="838200" cy="285750"/>
          </a:xfrm>
        </p:spPr>
        <p:txBody>
          <a:bodyPr/>
          <a:lstStyle>
            <a:lvl1pPr>
              <a:defRPr>
                <a:solidFill>
                  <a:schemeClr val="tx2"/>
                </a:solidFill>
              </a:defRPr>
            </a:lvl1pPr>
            <a:extLst/>
          </a:lstStyle>
          <a:p>
            <a:fld id="{8F82E0A0-C266-4798-8C8F-B9F91E9DA37E}" type="slidenum">
              <a:rPr lang="en-US" smtClean="0">
                <a:solidFill>
                  <a:schemeClr val="tx2"/>
                </a:solidFill>
              </a:rPr>
              <a:pPr/>
              <a:t>‹#›</a:t>
            </a:fld>
            <a:endParaRPr lang="en-US" dirty="0">
              <a:solidFill>
                <a:schemeClr val="tx2"/>
              </a:solidFill>
            </a:endParaRPr>
          </a:p>
        </p:txBody>
      </p:sp>
      <p:sp>
        <p:nvSpPr>
          <p:cNvPr id="12" name="Rectangle 11"/>
          <p:cNvSpPr>
            <a:spLocks noGrp="1"/>
          </p:cNvSpPr>
          <p:nvPr>
            <p:ph type="title"/>
          </p:nvPr>
        </p:nvSpPr>
        <p:spPr>
          <a:xfrm>
            <a:off x="2362200" y="2343150"/>
            <a:ext cx="6477000" cy="2038350"/>
          </a:xfrm>
        </p:spPr>
        <p:txBody>
          <a:bodyPr rtlCol="0" anchor="b"/>
          <a:lstStyle>
            <a:lvl1pPr>
              <a:defRPr cap="all" baseline="0"/>
            </a:lvl1pPr>
            <a:extLst/>
          </a:lstStyle>
          <a:p>
            <a:r>
              <a:rPr lang="en-US" smtClean="0"/>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smtClean="0"/>
              <a:t>Click to edit Master title style</a:t>
            </a:r>
            <a:endParaRPr lang="en-US" dirty="0"/>
          </a:p>
        </p:txBody>
      </p:sp>
      <p:sp>
        <p:nvSpPr>
          <p:cNvPr id="3" name="Rectangle 2"/>
          <p:cNvSpPr>
            <a:spLocks noGrp="1"/>
          </p:cNvSpPr>
          <p:nvPr>
            <p:ph type="dt" sz="half" idx="10"/>
          </p:nvPr>
        </p:nvSpPr>
        <p:spPr/>
        <p:txBody>
          <a:bodyPr/>
          <a:lstStyle/>
          <a:p>
            <a:fld id="{E4606EA6-EFEA-4C30-9264-4F9291A5780D}" type="datetime1">
              <a:rPr lang="en-US" smtClean="0"/>
              <a:pPr/>
              <a:t>11/10/2025</a:t>
            </a:fld>
            <a:endParaRPr lang="en-US"/>
          </a:p>
        </p:txBody>
      </p:sp>
      <p:sp>
        <p:nvSpPr>
          <p:cNvPr id="4" name="Rectangle 3"/>
          <p:cNvSpPr>
            <a:spLocks noGrp="1"/>
          </p:cNvSpPr>
          <p:nvPr>
            <p:ph type="ftr" sz="quarter" idx="11"/>
          </p:nvPr>
        </p:nvSpPr>
        <p:spPr/>
        <p:txBody>
          <a:bodyPr/>
          <a:lstStyle/>
          <a:p>
            <a:endParaRPr lang="en-US"/>
          </a:p>
        </p:txBody>
      </p:sp>
      <p:sp>
        <p:nvSpPr>
          <p:cNvPr id="5" name="Rectangle 4"/>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a:p>
        </p:txBody>
      </p:sp>
      <p:sp>
        <p:nvSpPr>
          <p:cNvPr id="7" name="Rectangle 6"/>
          <p:cNvSpPr>
            <a:spLocks noGrp="1"/>
          </p:cNvSpPr>
          <p:nvPr>
            <p:ph sz="quarter" idx="13"/>
          </p:nvPr>
        </p:nvSpPr>
        <p:spPr>
          <a:xfrm>
            <a:off x="609600" y="1352550"/>
            <a:ext cx="8153400" cy="3276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057400"/>
            <a:ext cx="7123113" cy="1254919"/>
          </a:xfrm>
        </p:spPr>
        <p:txBody>
          <a:bodyPr anchor="t"/>
          <a:lstStyle>
            <a:lvl1pPr>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
        <p:nvSpPr>
          <p:cNvPr id="7" name="Rectangle 6"/>
          <p:cNvSpPr/>
          <p:nvPr/>
        </p:nvSpPr>
        <p:spPr>
          <a:xfrm>
            <a:off x="0" y="1143000"/>
            <a:ext cx="9144000" cy="85725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8" name="Rectangle 7"/>
          <p:cNvSpPr/>
          <p:nvPr/>
        </p:nvSpPr>
        <p:spPr>
          <a:xfrm>
            <a:off x="0" y="1200150"/>
            <a:ext cx="1295400" cy="74295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9" name="Rectangle 8"/>
          <p:cNvSpPr/>
          <p:nvPr/>
        </p:nvSpPr>
        <p:spPr>
          <a:xfrm>
            <a:off x="1371600" y="1200150"/>
            <a:ext cx="7772400" cy="74295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 name="Title 1"/>
          <p:cNvSpPr>
            <a:spLocks noGrp="1"/>
          </p:cNvSpPr>
          <p:nvPr>
            <p:ph type="title" hasCustomPrompt="1"/>
          </p:nvPr>
        </p:nvSpPr>
        <p:spPr>
          <a:xfrm>
            <a:off x="1371600" y="1200150"/>
            <a:ext cx="7620000" cy="742950"/>
          </a:xfrm>
        </p:spPr>
        <p:txBody>
          <a:bodyPr/>
          <a:lstStyle>
            <a:lvl1pPr algn="l">
              <a:buNone/>
              <a:defRPr sz="4400" b="0" cap="none">
                <a:solidFill>
                  <a:srgbClr val="FFFFFF"/>
                </a:solidFill>
              </a:defRPr>
            </a:lvl1pPr>
            <a:extLst/>
          </a:lstStyle>
          <a:p>
            <a:r>
              <a:rPr lang="en-US" dirty="0" smtClean="0"/>
              <a:t>Click to edit master title style</a:t>
            </a:r>
            <a:endParaRPr lang="en-US" dirty="0"/>
          </a:p>
        </p:txBody>
      </p:sp>
      <p:sp>
        <p:nvSpPr>
          <p:cNvPr id="12" name="Date Placeholder 11"/>
          <p:cNvSpPr>
            <a:spLocks noGrp="1"/>
          </p:cNvSpPr>
          <p:nvPr>
            <p:ph type="dt" sz="half" idx="10"/>
          </p:nvPr>
        </p:nvSpPr>
        <p:spPr/>
        <p:txBody>
          <a:bodyPr/>
          <a:lstStyle/>
          <a:p>
            <a:fld id="{6FCF9F07-3BC7-4570-B054-79111B0A380C}" type="datetime1">
              <a:rPr lang="en-US" smtClean="0"/>
              <a:pPr/>
              <a:t>11/10/2025</a:t>
            </a:fld>
            <a:endParaRPr lang="en-US"/>
          </a:p>
        </p:txBody>
      </p:sp>
      <p:sp>
        <p:nvSpPr>
          <p:cNvPr id="13" name="Slide Number Placeholder 12"/>
          <p:cNvSpPr>
            <a:spLocks noGrp="1"/>
          </p:cNvSpPr>
          <p:nvPr>
            <p:ph type="sldNum" sz="quarter" idx="11"/>
          </p:nvPr>
        </p:nvSpPr>
        <p:spPr>
          <a:xfrm>
            <a:off x="0" y="1314450"/>
            <a:ext cx="1295400" cy="526257"/>
          </a:xfrm>
        </p:spPr>
        <p:txBody>
          <a:bodyPr>
            <a:noAutofit/>
          </a:bodyPr>
          <a:lstStyle>
            <a:lvl1pPr>
              <a:defRPr sz="2400">
                <a:solidFill>
                  <a:srgbClr val="FFFFFF"/>
                </a:solidFill>
              </a:defRPr>
            </a:lvl1pPr>
            <a:extLst/>
          </a:lstStyle>
          <a:p>
            <a:pPr algn="ctr"/>
            <a:fld id="{8F82E0A0-C266-4798-8C8F-B9F91E9DA37E}" type="slidenum">
              <a:rPr lang="en-US" sz="2400" b="1" smtClean="0">
                <a:solidFill>
                  <a:srgbClr val="FFFFFF"/>
                </a:solidFill>
              </a:rPr>
              <a:pPr algn="ctr"/>
              <a:t>‹#›</a:t>
            </a:fld>
            <a:endParaRPr lang="en-US" sz="2400" dirty="0">
              <a:solidFill>
                <a:srgbClr val="FFFFFF"/>
              </a:solidFill>
            </a:endParaRPr>
          </a:p>
        </p:txBody>
      </p:sp>
      <p:sp>
        <p:nvSpPr>
          <p:cNvPr id="14" name="Footer Placeholder 13"/>
          <p:cNvSpPr>
            <a:spLocks noGrp="1"/>
          </p:cNvSpPr>
          <p:nvPr>
            <p:ph type="ftr" sz="quarter" idx="12"/>
          </p:nvPr>
        </p:nvSpPr>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9" name="Content Placeholder 8"/>
          <p:cNvSpPr>
            <a:spLocks noGrp="1"/>
          </p:cNvSpPr>
          <p:nvPr>
            <p:ph sz="quarter" idx="13"/>
          </p:nvPr>
        </p:nvSpPr>
        <p:spPr>
          <a:xfrm>
            <a:off x="609600" y="1352551"/>
            <a:ext cx="3886200" cy="326862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4"/>
          </p:nvPr>
        </p:nvSpPr>
        <p:spPr>
          <a:xfrm>
            <a:off x="4844901" y="1352549"/>
            <a:ext cx="3886200" cy="3268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5"/>
          </p:nvPr>
        </p:nvSpPr>
        <p:spPr/>
        <p:txBody>
          <a:bodyPr rtlCol="0"/>
          <a:lstStyle/>
          <a:p>
            <a:fld id="{E4606EA6-EFEA-4C30-9264-4F9291A5780D}" type="datetime1">
              <a:rPr lang="en-US" smtClean="0"/>
              <a:pPr/>
              <a:t>11/10/2025</a:t>
            </a:fld>
            <a:endParaRPr lang="en-US"/>
          </a:p>
        </p:txBody>
      </p:sp>
      <p:sp>
        <p:nvSpPr>
          <p:cNvPr id="10" name="Slide Number Placeholder 9"/>
          <p:cNvSpPr>
            <a:spLocks noGrp="1"/>
          </p:cNvSpPr>
          <p:nvPr>
            <p:ph type="sldNum" sz="quarter" idx="16"/>
          </p:nvPr>
        </p:nvSpPr>
        <p:spPr/>
        <p:txBody>
          <a:bodyPr rtlCol="0"/>
          <a:lstStyle/>
          <a:p>
            <a:pPr algn="ctr"/>
            <a:fld id="{8F82E0A0-C266-4798-8C8F-B9F91E9DA37E}" type="slidenum">
              <a:rPr lang="en-US" sz="1400" b="1" smtClean="0">
                <a:solidFill>
                  <a:srgbClr val="FFFFFF"/>
                </a:solidFill>
              </a:rPr>
              <a:pPr algn="ctr"/>
              <a:t>‹#›</a:t>
            </a:fld>
            <a:endParaRPr lang="en-US"/>
          </a:p>
        </p:txBody>
      </p:sp>
      <p:sp>
        <p:nvSpPr>
          <p:cNvPr id="12" name="Footer Placeholder 11"/>
          <p:cNvSpPr>
            <a:spLocks noGrp="1"/>
          </p:cNvSpPr>
          <p:nvPr>
            <p:ph type="ftr" sz="quarter" idx="17"/>
          </p:nvPr>
        </p:nvSpPr>
        <p:spPr/>
        <p:txBody>
          <a:bodyPr rtlCol="0"/>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12648" y="118110"/>
            <a:ext cx="8153400" cy="1005840"/>
          </a:xfrm>
        </p:spPr>
        <p:txBody>
          <a:bodyPr anchor="b"/>
          <a:lstStyle>
            <a:lvl1pPr>
              <a:defRPr/>
            </a:lvl1pPr>
            <a:extLst/>
          </a:lstStyle>
          <a:p>
            <a:r>
              <a:rPr lang="en-US" smtClean="0"/>
              <a:t>Click to edit Master title style</a:t>
            </a:r>
            <a:endParaRPr lang="en-US" dirty="0"/>
          </a:p>
        </p:txBody>
      </p:sp>
      <p:sp>
        <p:nvSpPr>
          <p:cNvPr id="11" name="Content Placeholder 10"/>
          <p:cNvSpPr>
            <a:spLocks noGrp="1"/>
          </p:cNvSpPr>
          <p:nvPr>
            <p:ph sz="quarter" idx="13"/>
          </p:nvPr>
        </p:nvSpPr>
        <p:spPr>
          <a:xfrm>
            <a:off x="609600" y="1919818"/>
            <a:ext cx="3886200" cy="2628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800600" y="1919818"/>
            <a:ext cx="3886200" cy="2628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Date Placeholder 9"/>
          <p:cNvSpPr>
            <a:spLocks noGrp="1"/>
          </p:cNvSpPr>
          <p:nvPr>
            <p:ph type="dt" sz="half" idx="15"/>
          </p:nvPr>
        </p:nvSpPr>
        <p:spPr/>
        <p:txBody>
          <a:bodyPr rtlCol="0"/>
          <a:lstStyle/>
          <a:p>
            <a:fld id="{E4606EA6-EFEA-4C30-9264-4F9291A5780D}" type="datetime1">
              <a:rPr lang="en-US" smtClean="0"/>
              <a:pPr/>
              <a:t>11/10/2025</a:t>
            </a:fld>
            <a:endParaRPr lang="en-US"/>
          </a:p>
        </p:txBody>
      </p:sp>
      <p:sp>
        <p:nvSpPr>
          <p:cNvPr id="12" name="Slide Number Placeholder 11"/>
          <p:cNvSpPr>
            <a:spLocks noGrp="1"/>
          </p:cNvSpPr>
          <p:nvPr>
            <p:ph type="sldNum" sz="quarter" idx="16"/>
          </p:nvPr>
        </p:nvSpPr>
        <p:spPr/>
        <p:txBody>
          <a:bodyPr rtlCol="0"/>
          <a:lstStyle/>
          <a:p>
            <a:pPr algn="ctr"/>
            <a:fld id="{8F82E0A0-C266-4798-8C8F-B9F91E9DA37E}" type="slidenum">
              <a:rPr lang="en-US" sz="1400" b="1" smtClean="0">
                <a:solidFill>
                  <a:srgbClr val="FFFFFF"/>
                </a:solidFill>
              </a:rPr>
              <a:pPr algn="ctr"/>
              <a:t>‹#›</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8"/>
          </p:nvPr>
        </p:nvSpPr>
        <p:spPr>
          <a:xfrm>
            <a:off x="609600" y="1362287"/>
            <a:ext cx="3886200" cy="530352"/>
          </a:xfrm>
          <a:solidFill>
            <a:schemeClr val="accent2"/>
          </a:solidFill>
        </p:spPr>
        <p:txBody>
          <a:bodyPr rtlCol="0" anchor="ctr"/>
          <a:lstStyle>
            <a:lvl1pPr>
              <a:buFontTx/>
              <a:buNone/>
              <a:defRPr sz="2000" b="1">
                <a:solidFill>
                  <a:srgbClr val="FFFFFF"/>
                </a:solidFill>
              </a:defRPr>
            </a:lvl1pPr>
            <a:extLst/>
          </a:lstStyle>
          <a:p>
            <a:pPr lvl="0"/>
            <a:r>
              <a:rPr lang="en-US" smtClean="0"/>
              <a:t>Click to edit Master text styles</a:t>
            </a:r>
          </a:p>
        </p:txBody>
      </p:sp>
      <p:sp>
        <p:nvSpPr>
          <p:cNvPr id="15" name="Text Placeholder 14"/>
          <p:cNvSpPr>
            <a:spLocks noGrp="1"/>
          </p:cNvSpPr>
          <p:nvPr>
            <p:ph type="body" sz="quarter" idx="19"/>
          </p:nvPr>
        </p:nvSpPr>
        <p:spPr>
          <a:xfrm>
            <a:off x="4800600" y="1362287"/>
            <a:ext cx="3886200" cy="530352"/>
          </a:xfrm>
          <a:solidFill>
            <a:schemeClr val="accent4"/>
          </a:solidFill>
        </p:spPr>
        <p:txBody>
          <a:bodyPr rtlCol="0" anchor="ctr"/>
          <a:lstStyle>
            <a:lvl1pPr>
              <a:buFontTx/>
              <a:buNone/>
              <a:defRPr sz="2000" b="1">
                <a:solidFill>
                  <a:srgbClr val="FFFFFF"/>
                </a:solidFill>
              </a:defRPr>
            </a:lvl1pPr>
            <a:extLst/>
          </a:lstStyle>
          <a:p>
            <a:pPr lvl="0"/>
            <a:r>
              <a:rPr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DFADB5D-B7A0-47E3-AD2D-B1A6F8614213}" type="datetime1">
              <a:rPr lang="en-US" smtClean="0"/>
              <a:pPr/>
              <a:t>11/10/2025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extLst/>
          </a:lstStyle>
          <a:p>
            <a:fld id="{A3F7CB7D-F184-43C7-B6FD-03D728E1BBFF}" type="slidenum">
              <a:rPr lang="en-US" smtClean="0">
                <a:solidFill>
                  <a:srgbClr val="FFFFFF"/>
                </a:solidFill>
              </a:rPr>
              <a:pPr/>
              <a:t>‹#›</a:t>
            </a:fld>
            <a:endParaRPr lang="en-US" dirty="0">
              <a:solidFill>
                <a:srgbClr val="FFFFFF"/>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968126-03FC-49C0-B9B8-2B561CCC3D90}" type="datetime1">
              <a:rPr lang="en-US" smtClean="0"/>
              <a:pPr/>
              <a:t>11/10/2025</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a:xfrm>
            <a:off x="0" y="4686300"/>
            <a:ext cx="533400" cy="285750"/>
          </a:xfrm>
        </p:spPr>
        <p:txBody>
          <a:bodyPr/>
          <a:lstStyle>
            <a:lvl1pPr>
              <a:defRPr>
                <a:solidFill>
                  <a:schemeClr val="tx2"/>
                </a:solidFill>
              </a:defRPr>
            </a:lvl1pPr>
            <a:extLst/>
          </a:lstStyle>
          <a:p>
            <a:fld id="{A3F7CB7D-F184-43C7-B6FD-03D728E1BBFF}" type="slidenum">
              <a:rPr lang="en-US" smtClean="0">
                <a:solidFill>
                  <a:schemeClr val="tx2"/>
                </a:solidFill>
              </a:rPr>
              <a:pPr/>
              <a:t>‹#›</a:t>
            </a:fld>
            <a:endParaRPr lang="en-US" dirty="0">
              <a:solidFill>
                <a:schemeClr val="tx2"/>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118110"/>
            <a:ext cx="8153400" cy="1005840"/>
          </a:xfrm>
        </p:spPr>
        <p:txBody>
          <a:bodyPr anchor="b"/>
          <a:lstStyle>
            <a:lvl1pPr algn="l">
              <a:buNone/>
              <a:defRPr sz="4200" b="0"/>
            </a:lvl1pPr>
            <a:extLst/>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p>
            <a:fld id="{F49A8198-4617-485E-9585-4840B69DBBA6}" type="datetime1">
              <a:rPr lang="en-US" smtClean="0"/>
              <a:pPr/>
              <a:t>11/10/2025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extLst/>
          </a:lstStyle>
          <a:p>
            <a:fld id="{A3F7CB7D-F184-43C7-B6FD-03D728E1BBFF}" type="slidenum">
              <a:rPr lang="en-US" smtClean="0">
                <a:solidFill>
                  <a:srgbClr val="FFFFFF"/>
                </a:solidFill>
              </a:rPr>
              <a:pPr/>
              <a:t>‹#›</a:t>
            </a:fld>
            <a:endParaRPr lang="en-US" dirty="0">
              <a:solidFill>
                <a:srgbClr val="FFFFFF"/>
              </a:solidFill>
            </a:endParaRPr>
          </a:p>
        </p:txBody>
      </p:sp>
      <p:sp>
        <p:nvSpPr>
          <p:cNvPr id="3" name="Text Placeholder 2"/>
          <p:cNvSpPr>
            <a:spLocks noGrp="1"/>
          </p:cNvSpPr>
          <p:nvPr>
            <p:ph type="body" idx="1"/>
          </p:nvPr>
        </p:nvSpPr>
        <p:spPr>
          <a:xfrm>
            <a:off x="609600" y="1428750"/>
            <a:ext cx="1600200" cy="31242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extLst/>
          </a:lstStyle>
          <a:p>
            <a:pPr lvl="0"/>
            <a:r>
              <a:rPr lang="en-US" smtClean="0"/>
              <a:t>Click to edit Master text styles</a:t>
            </a:r>
          </a:p>
        </p:txBody>
      </p:sp>
      <p:sp>
        <p:nvSpPr>
          <p:cNvPr id="9" name="Content Placeholder 8"/>
          <p:cNvSpPr>
            <a:spLocks noGrp="1"/>
          </p:cNvSpPr>
          <p:nvPr>
            <p:ph sz="quarter" idx="13"/>
          </p:nvPr>
        </p:nvSpPr>
        <p:spPr>
          <a:xfrm>
            <a:off x="2362200" y="1428750"/>
            <a:ext cx="6400800" cy="3200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557668" y="0"/>
            <a:ext cx="7586332" cy="3419856"/>
          </a:xfrm>
          <a:solidFill>
            <a:schemeClr val="tx2">
              <a:shade val="50000"/>
            </a:schemeClr>
          </a:solidFill>
          <a:ln>
            <a:noFill/>
          </a:ln>
        </p:spPr>
        <p:txBody>
          <a:bodyPr/>
          <a:lstStyle>
            <a:lvl1pPr>
              <a:buNone/>
              <a:defRPr sz="3200"/>
            </a:lvl1pPr>
            <a:extLst/>
          </a:lstStyle>
          <a:p>
            <a:r>
              <a:rPr lang="en-US" smtClean="0"/>
              <a:t>Click icon to add picture</a:t>
            </a:r>
            <a:endParaRPr lang="en-US" dirty="0"/>
          </a:p>
        </p:txBody>
      </p:sp>
      <p:sp>
        <p:nvSpPr>
          <p:cNvPr id="4" name="Text Placeholder 3"/>
          <p:cNvSpPr>
            <a:spLocks noGrp="1"/>
          </p:cNvSpPr>
          <p:nvPr>
            <p:ph type="body" sz="half" idx="2"/>
          </p:nvPr>
        </p:nvSpPr>
        <p:spPr>
          <a:xfrm>
            <a:off x="1600200" y="4114800"/>
            <a:ext cx="7315200" cy="51435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extLst/>
          </a:lstStyle>
          <a:p>
            <a:pPr lvl="0"/>
            <a:r>
              <a:rPr lang="en-US" smtClean="0"/>
              <a:t>Click to edit Master text styles</a:t>
            </a:r>
          </a:p>
        </p:txBody>
      </p:sp>
      <p:sp>
        <p:nvSpPr>
          <p:cNvPr id="8" name="Rectangle 7"/>
          <p:cNvSpPr/>
          <p:nvPr/>
        </p:nvSpPr>
        <p:spPr>
          <a:xfrm>
            <a:off x="-9144" y="3429000"/>
            <a:ext cx="9144000" cy="665226"/>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9" name="Rectangle 8"/>
          <p:cNvSpPr/>
          <p:nvPr/>
        </p:nvSpPr>
        <p:spPr>
          <a:xfrm>
            <a:off x="-9144" y="3497580"/>
            <a:ext cx="1463040" cy="534924"/>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0" name="Rectangle 9"/>
          <p:cNvSpPr/>
          <p:nvPr/>
        </p:nvSpPr>
        <p:spPr>
          <a:xfrm>
            <a:off x="1545336" y="3490722"/>
            <a:ext cx="7589520" cy="534924"/>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 name="Title 1"/>
          <p:cNvSpPr>
            <a:spLocks noGrp="1"/>
          </p:cNvSpPr>
          <p:nvPr>
            <p:ph type="title"/>
          </p:nvPr>
        </p:nvSpPr>
        <p:spPr>
          <a:xfrm>
            <a:off x="1600200" y="3543300"/>
            <a:ext cx="7315200" cy="457200"/>
          </a:xfrm>
        </p:spPr>
        <p:txBody>
          <a:bodyPr anchor="ctr"/>
          <a:lstStyle>
            <a:lvl1pPr algn="l">
              <a:buNone/>
              <a:defRPr sz="2800" b="0">
                <a:solidFill>
                  <a:srgbClr val="FFFFFF"/>
                </a:solidFill>
              </a:defRPr>
            </a:lvl1pPr>
            <a:extLst/>
          </a:lstStyle>
          <a:p>
            <a:r>
              <a:rPr lang="en-US" smtClean="0"/>
              <a:t>Click to edit Master title style</a:t>
            </a:r>
            <a:endParaRPr lang="en-US" dirty="0"/>
          </a:p>
        </p:txBody>
      </p:sp>
      <p:sp>
        <p:nvSpPr>
          <p:cNvPr id="11" name="Rectangle 10"/>
          <p:cNvSpPr/>
          <p:nvPr/>
        </p:nvSpPr>
        <p:spPr>
          <a:xfrm>
            <a:off x="1447800" y="0"/>
            <a:ext cx="100584" cy="515035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2" name="Date Placeholder 11"/>
          <p:cNvSpPr>
            <a:spLocks noGrp="1"/>
          </p:cNvSpPr>
          <p:nvPr>
            <p:ph type="dt" sz="half" idx="10"/>
          </p:nvPr>
        </p:nvSpPr>
        <p:spPr>
          <a:xfrm>
            <a:off x="6248400" y="4686300"/>
            <a:ext cx="2667000" cy="273844"/>
          </a:xfrm>
        </p:spPr>
        <p:txBody>
          <a:bodyPr rtlCol="0"/>
          <a:lstStyle/>
          <a:p>
            <a:fld id="{E4606EA6-EFEA-4C30-9264-4F9291A5780D}" type="datetime1">
              <a:rPr lang="en-US" smtClean="0"/>
              <a:pPr/>
              <a:t>11/10/2025</a:t>
            </a:fld>
            <a:endParaRPr lang="en-US"/>
          </a:p>
        </p:txBody>
      </p:sp>
      <p:sp>
        <p:nvSpPr>
          <p:cNvPr id="13" name="Slide Number Placeholder 12"/>
          <p:cNvSpPr>
            <a:spLocks noGrp="1"/>
          </p:cNvSpPr>
          <p:nvPr>
            <p:ph type="sldNum" sz="quarter" idx="11"/>
          </p:nvPr>
        </p:nvSpPr>
        <p:spPr>
          <a:xfrm>
            <a:off x="0" y="3500437"/>
            <a:ext cx="1447800" cy="497684"/>
          </a:xfrm>
        </p:spPr>
        <p:txBody>
          <a:bodyPr rtlCol="0"/>
          <a:lstStyle>
            <a:lvl1pPr>
              <a:defRPr sz="2800"/>
            </a:lvl1pPr>
            <a:extLst/>
          </a:lstStyle>
          <a:p>
            <a:pPr algn="ctr"/>
            <a:fld id="{8F82E0A0-C266-4798-8C8F-B9F91E9DA37E}" type="slidenum">
              <a:rPr lang="en-US" sz="2800" b="1" smtClean="0">
                <a:solidFill>
                  <a:srgbClr val="FFFFFF"/>
                </a:solidFill>
              </a:rPr>
              <a:pPr algn="ctr"/>
              <a:t>‹#›</a:t>
            </a:fld>
            <a:endParaRPr lang="en-US" sz="2800" dirty="0"/>
          </a:p>
        </p:txBody>
      </p:sp>
      <p:sp>
        <p:nvSpPr>
          <p:cNvPr id="14" name="Footer Placeholder 13"/>
          <p:cNvSpPr>
            <a:spLocks noGrp="1"/>
          </p:cNvSpPr>
          <p:nvPr>
            <p:ph type="ftr" sz="quarter" idx="12"/>
          </p:nvPr>
        </p:nvSpPr>
        <p:spPr>
          <a:xfrm>
            <a:off x="1600200" y="4686155"/>
            <a:ext cx="4572000" cy="273844"/>
          </a:xfrm>
        </p:spPr>
        <p:txBody>
          <a:bodyPr rtlCol="0"/>
          <a:lstStyle/>
          <a:p>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 Placeholder 12"/>
          <p:cNvSpPr>
            <a:spLocks noGrp="1"/>
          </p:cNvSpPr>
          <p:nvPr>
            <p:ph type="body" idx="1"/>
          </p:nvPr>
        </p:nvSpPr>
        <p:spPr>
          <a:xfrm>
            <a:off x="612648" y="1352550"/>
            <a:ext cx="8153400" cy="3242310"/>
          </a:xfrm>
          <a:prstGeom prst="rect">
            <a:avLst/>
          </a:prstGeom>
        </p:spPr>
        <p:txBody>
          <a:bodyPr vert="horz">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Date Placeholder 13"/>
          <p:cNvSpPr>
            <a:spLocks noGrp="1"/>
          </p:cNvSpPr>
          <p:nvPr>
            <p:ph type="dt" sz="half" idx="2"/>
          </p:nvPr>
        </p:nvSpPr>
        <p:spPr>
          <a:xfrm>
            <a:off x="6096000" y="4686300"/>
            <a:ext cx="2667000" cy="273844"/>
          </a:xfrm>
          <a:prstGeom prst="rect">
            <a:avLst/>
          </a:prstGeom>
        </p:spPr>
        <p:txBody>
          <a:bodyPr vert="horz" anchor="ctr" anchorCtr="0"/>
          <a:lstStyle>
            <a:lvl1pPr algn="l">
              <a:defRPr sz="1400">
                <a:solidFill>
                  <a:schemeClr val="tx2"/>
                </a:solidFill>
              </a:defRPr>
            </a:lvl1pPr>
            <a:extLst/>
          </a:lstStyle>
          <a:p>
            <a:fld id="{E4606EA6-EFEA-4C30-9264-4F9291A5780D}" type="datetime1">
              <a:rPr lang="en-US" smtClean="0"/>
              <a:pPr/>
              <a:t>11/10/2025</a:t>
            </a:fld>
            <a:endParaRPr lang="en-US" sz="1400" dirty="0">
              <a:solidFill>
                <a:schemeClr val="tx2"/>
              </a:solidFill>
            </a:endParaRPr>
          </a:p>
        </p:txBody>
      </p:sp>
      <p:sp>
        <p:nvSpPr>
          <p:cNvPr id="3" name="Footer Placeholder 2"/>
          <p:cNvSpPr>
            <a:spLocks noGrp="1"/>
          </p:cNvSpPr>
          <p:nvPr>
            <p:ph type="ftr" sz="quarter" idx="3"/>
          </p:nvPr>
        </p:nvSpPr>
        <p:spPr>
          <a:xfrm>
            <a:off x="609601" y="4686155"/>
            <a:ext cx="5421083" cy="273844"/>
          </a:xfrm>
          <a:prstGeom prst="rect">
            <a:avLst/>
          </a:prstGeom>
        </p:spPr>
        <p:txBody>
          <a:bodyPr vert="horz" anchor="ctr"/>
          <a:lstStyle>
            <a:lvl1pPr algn="r">
              <a:defRPr sz="1400">
                <a:solidFill>
                  <a:schemeClr val="tx2"/>
                </a:solidFill>
              </a:defRPr>
            </a:lvl1pPr>
            <a:extLst/>
          </a:lstStyle>
          <a:p>
            <a:pPr algn="r"/>
            <a:endParaRPr lang="en-US" sz="1400" dirty="0">
              <a:solidFill>
                <a:schemeClr val="tx2"/>
              </a:solidFill>
            </a:endParaRPr>
          </a:p>
        </p:txBody>
      </p:sp>
      <p:sp>
        <p:nvSpPr>
          <p:cNvPr id="7" name="Rectangle 6"/>
          <p:cNvSpPr/>
          <p:nvPr/>
        </p:nvSpPr>
        <p:spPr>
          <a:xfrm>
            <a:off x="0" y="1095170"/>
            <a:ext cx="9144000" cy="24003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8" name="Rectangle 7"/>
          <p:cNvSpPr/>
          <p:nvPr/>
        </p:nvSpPr>
        <p:spPr>
          <a:xfrm>
            <a:off x="0" y="1129460"/>
            <a:ext cx="533400" cy="17145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9" name="Rectangle 8"/>
          <p:cNvSpPr/>
          <p:nvPr/>
        </p:nvSpPr>
        <p:spPr>
          <a:xfrm>
            <a:off x="590550" y="1129460"/>
            <a:ext cx="8553450" cy="17145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3" name="Slide Number Placeholder 22"/>
          <p:cNvSpPr>
            <a:spLocks noGrp="1"/>
          </p:cNvSpPr>
          <p:nvPr>
            <p:ph type="sldNum" sz="quarter" idx="4"/>
          </p:nvPr>
        </p:nvSpPr>
        <p:spPr>
          <a:xfrm>
            <a:off x="0" y="1123507"/>
            <a:ext cx="533400" cy="183357"/>
          </a:xfrm>
          <a:prstGeom prst="rect">
            <a:avLst/>
          </a:prstGeom>
        </p:spPr>
        <p:txBody>
          <a:bodyPr vert="horz" anchor="ctr" anchorCtr="0">
            <a:normAutofit/>
          </a:bodyPr>
          <a:lstStyle>
            <a:lvl1pPr algn="ctr">
              <a:defRPr sz="1400" b="1">
                <a:solidFill>
                  <a:srgbClr val="FFFFFF"/>
                </a:solidFill>
              </a:defRPr>
            </a:lvl1pPr>
            <a:extLst/>
          </a:lstStyle>
          <a:p>
            <a:pPr algn="ctr"/>
            <a:fld id="{8F82E0A0-C266-4798-8C8F-B9F91E9DA37E}" type="slidenum">
              <a:rPr lang="en-US" sz="1400" b="1" smtClean="0">
                <a:solidFill>
                  <a:srgbClr val="FFFFFF"/>
                </a:solidFill>
              </a:rPr>
              <a:pPr algn="ctr"/>
              <a:t>‹#›</a:t>
            </a:fld>
            <a:endParaRPr lang="en-US" sz="1400" b="1" dirty="0">
              <a:solidFill>
                <a:srgbClr val="FFFFFF"/>
              </a:solidFill>
            </a:endParaRPr>
          </a:p>
        </p:txBody>
      </p:sp>
      <p:sp>
        <p:nvSpPr>
          <p:cNvPr id="22" name="Title Placeholder 21"/>
          <p:cNvSpPr>
            <a:spLocks noGrp="1"/>
          </p:cNvSpPr>
          <p:nvPr>
            <p:ph type="title"/>
          </p:nvPr>
        </p:nvSpPr>
        <p:spPr>
          <a:xfrm>
            <a:off x="609600" y="118110"/>
            <a:ext cx="8153400" cy="1005840"/>
          </a:xfrm>
          <a:prstGeom prst="rect">
            <a:avLst/>
          </a:prstGeom>
        </p:spPr>
        <p:txBody>
          <a:bodyPr vert="horz" anchor="b">
            <a:normAutofit/>
          </a:bodyPr>
          <a:lstStyle/>
          <a:p>
            <a:r>
              <a:rPr lang="en-US" smtClean="0"/>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8"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rtl="0" eaLnBrk="1" latinLnBrk="0" hangingPunct="1">
        <a:spcBef>
          <a:spcPct val="0"/>
        </a:spcBef>
        <a:buNone/>
        <a:defRPr sz="4200" kern="1200">
          <a:solidFill>
            <a:schemeClr val="tx2"/>
          </a:solidFill>
          <a:latin typeface="+mj-lt"/>
          <a:ea typeface="+mj-ea"/>
          <a:cs typeface="+mj-cs"/>
        </a:defRPr>
      </a:lvl1pPr>
      <a:extLst/>
    </p:titleStyle>
    <p:body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None/>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extLst/>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edureka.co/blog/neural-network-tutorial/"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https://www.edureka.co/blog/what-is-machine-learnin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alpha val="99000"/>
              </a:schemeClr>
            </a:gs>
            <a:gs pos="50000">
              <a:schemeClr val="accent1">
                <a:tint val="44500"/>
                <a:satMod val="160000"/>
              </a:schemeClr>
            </a:gs>
            <a:gs pos="100000">
              <a:schemeClr val="accent1">
                <a:tint val="23500"/>
                <a:satMod val="160000"/>
              </a:schemeClr>
            </a:gs>
          </a:gsLst>
          <a:lin ang="5400000" scaled="1"/>
          <a:tileRect/>
        </a:gradFill>
        <a:effectLst/>
      </p:bgPr>
    </p:bg>
    <p:spTree>
      <p:nvGrpSpPr>
        <p:cNvPr id="1" name=""/>
        <p:cNvGrpSpPr/>
        <p:nvPr/>
      </p:nvGrpSpPr>
      <p:grpSpPr>
        <a:xfrm>
          <a:off x="0" y="0"/>
          <a:ext cx="0" cy="0"/>
          <a:chOff x="0" y="0"/>
          <a:chExt cx="0" cy="0"/>
        </a:xfrm>
      </p:grpSpPr>
      <p:sp>
        <p:nvSpPr>
          <p:cNvPr id="4" name="Rectangle 3"/>
          <p:cNvSpPr>
            <a:spLocks noGrp="1"/>
          </p:cNvSpPr>
          <p:nvPr>
            <p:ph type="title"/>
          </p:nvPr>
        </p:nvSpPr>
        <p:spPr/>
        <p:txBody>
          <a:bodyPr>
            <a:normAutofit/>
          </a:bodyPr>
          <a:lstStyle/>
          <a:p>
            <a:pPr algn="ctr"/>
            <a:r>
              <a:rPr lang="en-US" sz="4000" dirty="0" smtClean="0">
                <a:solidFill>
                  <a:srgbClr val="FF0000"/>
                </a:solidFill>
                <a:cs typeface="Times New Roman" pitchFamily="18" charset="0"/>
              </a:rPr>
              <a:t>Deep learning</a:t>
            </a:r>
            <a:br>
              <a:rPr lang="en-US" sz="4000" dirty="0" smtClean="0">
                <a:solidFill>
                  <a:srgbClr val="FF0000"/>
                </a:solidFill>
                <a:cs typeface="Times New Roman" pitchFamily="18" charset="0"/>
              </a:rPr>
            </a:br>
            <a:r>
              <a:rPr lang="en-US" sz="2800" dirty="0" smtClean="0">
                <a:solidFill>
                  <a:srgbClr val="002060"/>
                </a:solidFill>
                <a:cs typeface="Times New Roman" pitchFamily="18" charset="0"/>
              </a:rPr>
              <a:t/>
            </a:r>
            <a:br>
              <a:rPr lang="en-US" sz="2800" dirty="0" smtClean="0">
                <a:solidFill>
                  <a:srgbClr val="002060"/>
                </a:solidFill>
                <a:cs typeface="Times New Roman" pitchFamily="18" charset="0"/>
              </a:rPr>
            </a:br>
            <a:r>
              <a:rPr lang="en-US" sz="3200" dirty="0" smtClean="0">
                <a:solidFill>
                  <a:srgbClr val="FF0000"/>
                </a:solidFill>
                <a:cs typeface="Times New Roman" pitchFamily="18" charset="0"/>
              </a:rPr>
              <a:t>Auto encoders</a:t>
            </a:r>
            <a:endParaRPr lang="en-US" sz="2800" dirty="0">
              <a:solidFill>
                <a:srgbClr val="FF0000"/>
              </a:solidFill>
              <a:cs typeface="Times New Roman" pitchFamily="18" charset="0"/>
            </a:endParaRPr>
          </a:p>
        </p:txBody>
      </p:sp>
      <p:sp>
        <p:nvSpPr>
          <p:cNvPr id="5" name="Rectangle 4"/>
          <p:cNvSpPr>
            <a:spLocks noGrp="1"/>
          </p:cNvSpPr>
          <p:nvPr>
            <p:ph type="subTitle" idx="1"/>
          </p:nvPr>
        </p:nvSpPr>
        <p:spPr/>
        <p:txBody>
          <a:bodyPr>
            <a:normAutofit/>
          </a:bodyPr>
          <a:lstStyle/>
          <a:p>
            <a:pPr algn="ctr"/>
            <a:endParaRPr lang="en-US" sz="2000" dirty="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152400" y="118110"/>
            <a:ext cx="8610600" cy="1005840"/>
          </a:xfrm>
        </p:spPr>
        <p:txBody>
          <a:bodyPr>
            <a:normAutofit/>
          </a:bodyPr>
          <a:lstStyle/>
          <a:p>
            <a:r>
              <a:rPr lang="en-US" dirty="0" smtClean="0"/>
              <a:t>Applications of Autoencoders</a:t>
            </a:r>
            <a:endParaRPr lang="en-US" dirty="0"/>
          </a:p>
        </p:txBody>
      </p:sp>
      <p:sp>
        <p:nvSpPr>
          <p:cNvPr id="3" name="Rectangle 2"/>
          <p:cNvSpPr>
            <a:spLocks noGrp="1"/>
          </p:cNvSpPr>
          <p:nvPr>
            <p:ph sz="quarter" idx="13"/>
          </p:nvPr>
        </p:nvSpPr>
        <p:spPr>
          <a:xfrm>
            <a:off x="76200" y="1581150"/>
            <a:ext cx="8915400" cy="1219200"/>
          </a:xfrm>
        </p:spPr>
        <p:txBody>
          <a:bodyPr anchor="ctr">
            <a:noAutofit/>
          </a:bodyPr>
          <a:lstStyle/>
          <a:p>
            <a:pPr>
              <a:buNone/>
            </a:pPr>
            <a:r>
              <a:rPr lang="en-US" sz="2400" b="1" dirty="0" smtClean="0"/>
              <a:t>Image Coloring</a:t>
            </a:r>
            <a:endParaRPr lang="en-US" sz="2400" dirty="0" smtClean="0"/>
          </a:p>
          <a:p>
            <a:r>
              <a:rPr lang="en-US" sz="2000" dirty="0" smtClean="0"/>
              <a:t>Autoencoders are used for converting any black and white picture into a colored image. Depending on what is in the picture, it is possible to tell what the color should be.</a:t>
            </a:r>
          </a:p>
          <a:p>
            <a:pPr>
              <a:buNone/>
            </a:pPr>
            <a:endParaRPr lang="en-US" sz="2000" dirty="0"/>
          </a:p>
        </p:txBody>
      </p:sp>
      <p:pic>
        <p:nvPicPr>
          <p:cNvPr id="35842" name="Picture 2" descr="Autoencoders Tutorial - Image Coloring"/>
          <p:cNvPicPr>
            <a:picLocks noChangeAspect="1" noChangeArrowheads="1"/>
          </p:cNvPicPr>
          <p:nvPr/>
        </p:nvPicPr>
        <p:blipFill>
          <a:blip r:embed="rId3"/>
          <a:srcRect/>
          <a:stretch>
            <a:fillRect/>
          </a:stretch>
        </p:blipFill>
        <p:spPr bwMode="auto">
          <a:xfrm>
            <a:off x="1524000" y="2724150"/>
            <a:ext cx="6172200" cy="2057400"/>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152400" y="118110"/>
            <a:ext cx="8610600" cy="1005840"/>
          </a:xfrm>
        </p:spPr>
        <p:txBody>
          <a:bodyPr>
            <a:normAutofit/>
          </a:bodyPr>
          <a:lstStyle/>
          <a:p>
            <a:r>
              <a:rPr lang="en-US" dirty="0" smtClean="0"/>
              <a:t>Applications of Autoencoders</a:t>
            </a:r>
            <a:endParaRPr lang="en-US" dirty="0"/>
          </a:p>
        </p:txBody>
      </p:sp>
      <p:sp>
        <p:nvSpPr>
          <p:cNvPr id="3" name="Rectangle 2"/>
          <p:cNvSpPr>
            <a:spLocks noGrp="1"/>
          </p:cNvSpPr>
          <p:nvPr>
            <p:ph sz="quarter" idx="13"/>
          </p:nvPr>
        </p:nvSpPr>
        <p:spPr>
          <a:xfrm>
            <a:off x="76200" y="1581150"/>
            <a:ext cx="8915400" cy="1219200"/>
          </a:xfrm>
        </p:spPr>
        <p:txBody>
          <a:bodyPr anchor="ctr">
            <a:noAutofit/>
          </a:bodyPr>
          <a:lstStyle/>
          <a:p>
            <a:pPr>
              <a:buNone/>
            </a:pPr>
            <a:r>
              <a:rPr lang="en-US" sz="2400" b="1" dirty="0" smtClean="0"/>
              <a:t>Feature variation</a:t>
            </a:r>
            <a:endParaRPr lang="en-US" sz="2400" dirty="0" smtClean="0"/>
          </a:p>
          <a:p>
            <a:r>
              <a:rPr lang="en-US" sz="2000" dirty="0" smtClean="0"/>
              <a:t>It extracts only the required features of an image and generates the output by removing any noise or unnecessary interruption.</a:t>
            </a:r>
          </a:p>
          <a:p>
            <a:pPr>
              <a:buNone/>
            </a:pPr>
            <a:endParaRPr lang="en-US" sz="2000" dirty="0"/>
          </a:p>
        </p:txBody>
      </p:sp>
      <p:pic>
        <p:nvPicPr>
          <p:cNvPr id="44034" name="Picture 2" descr="Autoencoders Tutorial - Feature Variation"/>
          <p:cNvPicPr>
            <a:picLocks noChangeAspect="1" noChangeArrowheads="1"/>
          </p:cNvPicPr>
          <p:nvPr/>
        </p:nvPicPr>
        <p:blipFill>
          <a:blip r:embed="rId3"/>
          <a:srcRect/>
          <a:stretch>
            <a:fillRect/>
          </a:stretch>
        </p:blipFill>
        <p:spPr bwMode="auto">
          <a:xfrm>
            <a:off x="1279607" y="2724150"/>
            <a:ext cx="6253928" cy="2286000"/>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152400" y="118110"/>
            <a:ext cx="8610600" cy="1005840"/>
          </a:xfrm>
        </p:spPr>
        <p:txBody>
          <a:bodyPr>
            <a:normAutofit/>
          </a:bodyPr>
          <a:lstStyle/>
          <a:p>
            <a:r>
              <a:rPr lang="en-US" dirty="0" smtClean="0"/>
              <a:t>Applications of Autoencoders</a:t>
            </a:r>
            <a:endParaRPr lang="en-US" dirty="0"/>
          </a:p>
        </p:txBody>
      </p:sp>
      <p:sp>
        <p:nvSpPr>
          <p:cNvPr id="3" name="Rectangle 2"/>
          <p:cNvSpPr>
            <a:spLocks noGrp="1"/>
          </p:cNvSpPr>
          <p:nvPr>
            <p:ph sz="quarter" idx="13"/>
          </p:nvPr>
        </p:nvSpPr>
        <p:spPr>
          <a:xfrm>
            <a:off x="76200" y="1581150"/>
            <a:ext cx="8991600" cy="1219200"/>
          </a:xfrm>
        </p:spPr>
        <p:txBody>
          <a:bodyPr anchor="ctr">
            <a:noAutofit/>
          </a:bodyPr>
          <a:lstStyle/>
          <a:p>
            <a:pPr>
              <a:buNone/>
            </a:pPr>
            <a:r>
              <a:rPr lang="en-US" sz="2400" b="1" dirty="0" smtClean="0"/>
              <a:t>Denoising Image</a:t>
            </a:r>
            <a:endParaRPr lang="en-US" sz="2400" dirty="0" smtClean="0"/>
          </a:p>
          <a:p>
            <a:r>
              <a:rPr lang="en-US" sz="2000" dirty="0" smtClean="0"/>
              <a:t>The input seen by the </a:t>
            </a:r>
            <a:r>
              <a:rPr lang="en-US" sz="2000" dirty="0" err="1" smtClean="0"/>
              <a:t>autoencoder</a:t>
            </a:r>
            <a:r>
              <a:rPr lang="en-US" sz="2000" dirty="0" smtClean="0"/>
              <a:t> is not the raw input but a stochastically corrupted version. A </a:t>
            </a:r>
            <a:r>
              <a:rPr lang="en-US" sz="2000" dirty="0" err="1" smtClean="0"/>
              <a:t>denoising</a:t>
            </a:r>
            <a:r>
              <a:rPr lang="en-US" sz="2000" dirty="0" smtClean="0"/>
              <a:t> </a:t>
            </a:r>
            <a:r>
              <a:rPr lang="en-US" sz="2000" dirty="0" err="1" smtClean="0"/>
              <a:t>autoencoder</a:t>
            </a:r>
            <a:r>
              <a:rPr lang="en-US" sz="2000" dirty="0" smtClean="0"/>
              <a:t> is thus trained to reconstruct the original input from the noisy version.</a:t>
            </a:r>
          </a:p>
          <a:p>
            <a:pPr>
              <a:buNone/>
            </a:pPr>
            <a:endParaRPr lang="en-US" sz="2000" dirty="0"/>
          </a:p>
        </p:txBody>
      </p:sp>
      <p:pic>
        <p:nvPicPr>
          <p:cNvPr id="46082" name="Picture 2" descr="Autoencoders Tutorial - Denoising image"/>
          <p:cNvPicPr>
            <a:picLocks noChangeAspect="1" noChangeArrowheads="1"/>
          </p:cNvPicPr>
          <p:nvPr/>
        </p:nvPicPr>
        <p:blipFill>
          <a:blip r:embed="rId3"/>
          <a:srcRect/>
          <a:stretch>
            <a:fillRect/>
          </a:stretch>
        </p:blipFill>
        <p:spPr bwMode="auto">
          <a:xfrm>
            <a:off x="2286000" y="2517485"/>
            <a:ext cx="5181600" cy="2492665"/>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152400" y="118110"/>
            <a:ext cx="8610600" cy="1005840"/>
          </a:xfrm>
        </p:spPr>
        <p:txBody>
          <a:bodyPr>
            <a:normAutofit/>
          </a:bodyPr>
          <a:lstStyle/>
          <a:p>
            <a:r>
              <a:rPr lang="en-US" dirty="0" smtClean="0"/>
              <a:t>Applications of Autoencoders</a:t>
            </a:r>
            <a:endParaRPr lang="en-US" dirty="0"/>
          </a:p>
        </p:txBody>
      </p:sp>
      <p:sp>
        <p:nvSpPr>
          <p:cNvPr id="3" name="Rectangle 2"/>
          <p:cNvSpPr>
            <a:spLocks noGrp="1"/>
          </p:cNvSpPr>
          <p:nvPr>
            <p:ph sz="quarter" idx="13"/>
          </p:nvPr>
        </p:nvSpPr>
        <p:spPr>
          <a:xfrm>
            <a:off x="76200" y="1428750"/>
            <a:ext cx="8991600" cy="1219200"/>
          </a:xfrm>
        </p:spPr>
        <p:txBody>
          <a:bodyPr anchor="ctr">
            <a:noAutofit/>
          </a:bodyPr>
          <a:lstStyle/>
          <a:p>
            <a:pPr>
              <a:buNone/>
            </a:pPr>
            <a:r>
              <a:rPr lang="en-US" sz="2400" b="1" dirty="0" smtClean="0"/>
              <a:t>Dimensionality Reduction</a:t>
            </a:r>
            <a:endParaRPr lang="en-US" sz="2400" dirty="0" smtClean="0"/>
          </a:p>
          <a:p>
            <a:r>
              <a:rPr lang="en-US" sz="2000" dirty="0" smtClean="0"/>
              <a:t>The reconstructed image is the same as our input but with reduced dimensions. It helps in providing the similar image with a reduced pixel value.</a:t>
            </a:r>
          </a:p>
          <a:p>
            <a:pPr>
              <a:buNone/>
            </a:pPr>
            <a:endParaRPr lang="en-US" sz="2000" dirty="0"/>
          </a:p>
        </p:txBody>
      </p:sp>
      <p:pic>
        <p:nvPicPr>
          <p:cNvPr id="48130" name="Picture 2" descr="Autoencoders Tutorial - Dimensionality Reduction"/>
          <p:cNvPicPr>
            <a:picLocks noChangeAspect="1" noChangeArrowheads="1"/>
          </p:cNvPicPr>
          <p:nvPr/>
        </p:nvPicPr>
        <p:blipFill>
          <a:blip r:embed="rId3"/>
          <a:srcRect/>
          <a:stretch>
            <a:fillRect/>
          </a:stretch>
        </p:blipFill>
        <p:spPr bwMode="auto">
          <a:xfrm>
            <a:off x="1981200" y="2397779"/>
            <a:ext cx="5029200" cy="2745721"/>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152400" y="118110"/>
            <a:ext cx="8610600" cy="1005840"/>
          </a:xfrm>
        </p:spPr>
        <p:txBody>
          <a:bodyPr>
            <a:normAutofit/>
          </a:bodyPr>
          <a:lstStyle/>
          <a:p>
            <a:r>
              <a:rPr lang="en-US" dirty="0" smtClean="0"/>
              <a:t>Applications of Autoencoders</a:t>
            </a:r>
            <a:endParaRPr lang="en-US" dirty="0"/>
          </a:p>
        </p:txBody>
      </p:sp>
      <p:sp>
        <p:nvSpPr>
          <p:cNvPr id="3" name="Rectangle 2"/>
          <p:cNvSpPr>
            <a:spLocks noGrp="1"/>
          </p:cNvSpPr>
          <p:nvPr>
            <p:ph sz="quarter" idx="13"/>
          </p:nvPr>
        </p:nvSpPr>
        <p:spPr>
          <a:xfrm>
            <a:off x="76200" y="1504950"/>
            <a:ext cx="8991600" cy="1219200"/>
          </a:xfrm>
        </p:spPr>
        <p:txBody>
          <a:bodyPr anchor="ctr">
            <a:noAutofit/>
          </a:bodyPr>
          <a:lstStyle/>
          <a:p>
            <a:pPr>
              <a:buNone/>
            </a:pPr>
            <a:r>
              <a:rPr lang="en-US" sz="2400" b="1" dirty="0" smtClean="0"/>
              <a:t>Watermark Removal</a:t>
            </a:r>
            <a:endParaRPr lang="en-US" sz="2400" dirty="0" smtClean="0"/>
          </a:p>
          <a:p>
            <a:r>
              <a:rPr lang="en-US" sz="2400" dirty="0" smtClean="0"/>
              <a:t>It is also used for removing watermarks from images or to remove any object while filming a video or a movie.</a:t>
            </a:r>
          </a:p>
          <a:p>
            <a:pPr>
              <a:buNone/>
            </a:pPr>
            <a:endParaRPr lang="en-US" sz="2000" dirty="0"/>
          </a:p>
        </p:txBody>
      </p:sp>
      <p:pic>
        <p:nvPicPr>
          <p:cNvPr id="50178" name="Picture 2" descr="Autoencoders Tutorial - Watermark Removal"/>
          <p:cNvPicPr>
            <a:picLocks noChangeAspect="1" noChangeArrowheads="1"/>
          </p:cNvPicPr>
          <p:nvPr/>
        </p:nvPicPr>
        <p:blipFill>
          <a:blip r:embed="rId3"/>
          <a:srcRect/>
          <a:stretch>
            <a:fillRect/>
          </a:stretch>
        </p:blipFill>
        <p:spPr bwMode="auto">
          <a:xfrm>
            <a:off x="624842" y="3105150"/>
            <a:ext cx="7376158" cy="1676401"/>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18110"/>
            <a:ext cx="8686800" cy="1005840"/>
          </a:xfrm>
        </p:spPr>
        <p:txBody>
          <a:bodyPr>
            <a:normAutofit/>
          </a:bodyPr>
          <a:lstStyle/>
          <a:p>
            <a:r>
              <a:rPr lang="en-US" sz="3600" dirty="0" smtClean="0"/>
              <a:t>Types of Autoencoders</a:t>
            </a:r>
            <a:endParaRPr lang="en-US" sz="3600" dirty="0"/>
          </a:p>
        </p:txBody>
      </p:sp>
      <p:sp>
        <p:nvSpPr>
          <p:cNvPr id="3" name="Content Placeholder 2"/>
          <p:cNvSpPr>
            <a:spLocks noGrp="1"/>
          </p:cNvSpPr>
          <p:nvPr>
            <p:ph sz="quarter" idx="13"/>
          </p:nvPr>
        </p:nvSpPr>
        <p:spPr>
          <a:xfrm>
            <a:off x="152400" y="1352550"/>
            <a:ext cx="8763000" cy="3657600"/>
          </a:xfrm>
        </p:spPr>
        <p:txBody>
          <a:bodyPr>
            <a:normAutofit/>
          </a:bodyPr>
          <a:lstStyle/>
          <a:p>
            <a:r>
              <a:rPr lang="en-US" sz="2400" dirty="0" smtClean="0"/>
              <a:t>Initially used for dimensionality reduction and feature learning, an </a:t>
            </a:r>
            <a:r>
              <a:rPr lang="en-US" sz="2400" dirty="0" err="1" smtClean="0"/>
              <a:t>autoencoder</a:t>
            </a:r>
            <a:r>
              <a:rPr lang="en-US" sz="2400" dirty="0" smtClean="0"/>
              <a:t> concept has evolved over the years and is now widely used for learning generative models of data.</a:t>
            </a:r>
          </a:p>
          <a:p>
            <a:r>
              <a:rPr lang="en-US" sz="2400" dirty="0" smtClean="0"/>
              <a:t>Here are five popular </a:t>
            </a:r>
            <a:r>
              <a:rPr lang="en-US" sz="2400" dirty="0" err="1" smtClean="0"/>
              <a:t>autoencoders</a:t>
            </a:r>
            <a:r>
              <a:rPr lang="en-US" sz="2400" dirty="0" smtClean="0"/>
              <a:t>:</a:t>
            </a:r>
          </a:p>
          <a:p>
            <a:pPr marL="628650" indent="-401638">
              <a:buSzPct val="90000"/>
              <a:buFont typeface="+mj-lt"/>
              <a:buAutoNum type="arabicPeriod"/>
            </a:pPr>
            <a:r>
              <a:rPr lang="en-US" sz="2400" dirty="0" smtClean="0"/>
              <a:t>Denoising </a:t>
            </a:r>
            <a:r>
              <a:rPr lang="en-US" sz="2400" dirty="0" err="1" smtClean="0"/>
              <a:t>autoencoders</a:t>
            </a:r>
            <a:endParaRPr lang="en-US" sz="2400" dirty="0" smtClean="0"/>
          </a:p>
          <a:p>
            <a:pPr marL="628650" indent="-401638">
              <a:buSzPct val="90000"/>
              <a:buFont typeface="+mj-lt"/>
              <a:buAutoNum type="arabicPeriod"/>
            </a:pPr>
            <a:r>
              <a:rPr lang="en-US" sz="2400" dirty="0" smtClean="0"/>
              <a:t>Sparse </a:t>
            </a:r>
            <a:r>
              <a:rPr lang="en-US" sz="2400" dirty="0" err="1" smtClean="0"/>
              <a:t>autoencoders</a:t>
            </a:r>
            <a:endParaRPr lang="en-US" sz="2400" dirty="0" smtClean="0"/>
          </a:p>
          <a:p>
            <a:pPr marL="628650" indent="-401638">
              <a:buSzPct val="90000"/>
              <a:buFont typeface="+mj-lt"/>
              <a:buAutoNum type="arabicPeriod"/>
            </a:pPr>
            <a:r>
              <a:rPr lang="en-US" sz="2400" dirty="0" smtClean="0"/>
              <a:t>Deep </a:t>
            </a:r>
            <a:r>
              <a:rPr lang="en-US" sz="2400" dirty="0" err="1" smtClean="0"/>
              <a:t>autoencoders</a:t>
            </a:r>
            <a:endParaRPr lang="en-US" sz="2400" dirty="0" smtClean="0"/>
          </a:p>
          <a:p>
            <a:pPr marL="628650" indent="-401638">
              <a:buSzPct val="90000"/>
              <a:buFont typeface="+mj-lt"/>
              <a:buAutoNum type="arabicPeriod"/>
            </a:pPr>
            <a:r>
              <a:rPr lang="en-US" sz="2400" dirty="0" smtClean="0"/>
              <a:t>Variational Autoencoders (for generative </a:t>
            </a:r>
            <a:r>
              <a:rPr lang="en-US" sz="2400" dirty="0" err="1" smtClean="0"/>
              <a:t>modelling</a:t>
            </a:r>
            <a:r>
              <a:rPr lang="en-US" sz="2400" dirty="0" smtClean="0"/>
              <a:t>)</a:t>
            </a:r>
            <a:endParaRPr lang="en-US" sz="24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18110"/>
            <a:ext cx="8686800" cy="1005840"/>
          </a:xfrm>
        </p:spPr>
        <p:txBody>
          <a:bodyPr>
            <a:normAutofit/>
          </a:bodyPr>
          <a:lstStyle/>
          <a:p>
            <a:pPr marL="742950" indent="-742950">
              <a:buFont typeface="+mj-lt"/>
              <a:buAutoNum type="arabicPeriod"/>
            </a:pPr>
            <a:r>
              <a:rPr lang="en-US" sz="3600" dirty="0" smtClean="0"/>
              <a:t>Denoising Autoencoders</a:t>
            </a:r>
          </a:p>
        </p:txBody>
      </p:sp>
      <p:sp>
        <p:nvSpPr>
          <p:cNvPr id="3" name="Content Placeholder 2"/>
          <p:cNvSpPr>
            <a:spLocks noGrp="1"/>
          </p:cNvSpPr>
          <p:nvPr>
            <p:ph sz="quarter" idx="13"/>
          </p:nvPr>
        </p:nvSpPr>
        <p:spPr>
          <a:xfrm>
            <a:off x="76200" y="1352550"/>
            <a:ext cx="8915400" cy="3657600"/>
          </a:xfrm>
        </p:spPr>
        <p:txBody>
          <a:bodyPr>
            <a:noAutofit/>
          </a:bodyPr>
          <a:lstStyle/>
          <a:p>
            <a:pPr algn="just"/>
            <a:r>
              <a:rPr lang="en-US" sz="2400" dirty="0" smtClean="0"/>
              <a:t>A </a:t>
            </a:r>
            <a:r>
              <a:rPr lang="en-US" sz="2400" b="1" dirty="0" err="1" smtClean="0"/>
              <a:t>denoising</a:t>
            </a:r>
            <a:r>
              <a:rPr lang="en-US" sz="2400" b="1" dirty="0" smtClean="0"/>
              <a:t> </a:t>
            </a:r>
            <a:r>
              <a:rPr lang="en-US" sz="2400" b="1" dirty="0" err="1" smtClean="0"/>
              <a:t>autoencoder</a:t>
            </a:r>
            <a:r>
              <a:rPr lang="en-US" sz="2400" dirty="0" smtClean="0"/>
              <a:t> is a neural network model that removes noise from corrupted or noisy data by learning to reconstruct the original data from the noisy version. It is trained to minimize the difference between the original and reconstructed data. Denoising </a:t>
            </a:r>
            <a:r>
              <a:rPr lang="en-US" sz="2400" dirty="0" err="1" smtClean="0"/>
              <a:t>autoencoders</a:t>
            </a:r>
            <a:r>
              <a:rPr lang="en-US" sz="2400" dirty="0" smtClean="0"/>
              <a:t> can be stacked to form deep networks for improved performance.</a:t>
            </a:r>
          </a:p>
          <a:p>
            <a:pPr algn="just"/>
            <a:r>
              <a:rPr lang="en-US" sz="2400" dirty="0" smtClean="0"/>
              <a:t>The architecture can be adapted to other data types, such as images, audio, and text. Adding noise can be customized, e.g., Salt-and-Pepper, Gaussian noise.</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18110"/>
            <a:ext cx="8686800" cy="1005840"/>
          </a:xfrm>
        </p:spPr>
        <p:txBody>
          <a:bodyPr>
            <a:normAutofit/>
          </a:bodyPr>
          <a:lstStyle/>
          <a:p>
            <a:pPr marL="742950" indent="-742950">
              <a:buFont typeface="+mj-lt"/>
              <a:buAutoNum type="arabicPeriod"/>
            </a:pPr>
            <a:r>
              <a:rPr lang="en-US" sz="3600" dirty="0" smtClean="0"/>
              <a:t>Denoising Autoencoders</a:t>
            </a:r>
          </a:p>
        </p:txBody>
      </p:sp>
      <p:sp>
        <p:nvSpPr>
          <p:cNvPr id="3" name="Content Placeholder 2"/>
          <p:cNvSpPr>
            <a:spLocks noGrp="1"/>
          </p:cNvSpPr>
          <p:nvPr>
            <p:ph sz="quarter" idx="13"/>
          </p:nvPr>
        </p:nvSpPr>
        <p:spPr>
          <a:xfrm>
            <a:off x="76200" y="1352550"/>
            <a:ext cx="8915400" cy="1752600"/>
          </a:xfrm>
        </p:spPr>
        <p:txBody>
          <a:bodyPr>
            <a:noAutofit/>
          </a:bodyPr>
          <a:lstStyle/>
          <a:p>
            <a:pPr algn="just"/>
            <a:r>
              <a:rPr lang="en-US" sz="2400" dirty="0" smtClean="0"/>
              <a:t>In </a:t>
            </a:r>
            <a:r>
              <a:rPr lang="en-US" sz="2400" dirty="0" err="1" smtClean="0"/>
              <a:t>denoising</a:t>
            </a:r>
            <a:r>
              <a:rPr lang="en-US" sz="2400" dirty="0" smtClean="0"/>
              <a:t> </a:t>
            </a:r>
            <a:r>
              <a:rPr lang="en-US" sz="2400" dirty="0" err="1" smtClean="0"/>
              <a:t>autoencoders</a:t>
            </a:r>
            <a:r>
              <a:rPr lang="en-US" sz="2400" dirty="0" smtClean="0"/>
              <a:t>, we feed a noisy version of the image, where noise has been added via digital alterations. The noisy image is fed to the encoder-decoder architecture, and the output is compared with the ground truth image.</a:t>
            </a:r>
            <a:endParaRPr lang="en-US" sz="2200" dirty="0" smtClean="0"/>
          </a:p>
        </p:txBody>
      </p:sp>
      <p:sp>
        <p:nvSpPr>
          <p:cNvPr id="10242" name="AutoShape 2" descr="architecture-of-denois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44" name="AutoShape 4" descr="architecture-of-denois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46" name="AutoShape 6" descr="architecture-of-denois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48" name="AutoShape 8" descr="architecture-of-denois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249" name="Picture 9"/>
          <p:cNvPicPr>
            <a:picLocks noChangeAspect="1" noChangeArrowheads="1"/>
          </p:cNvPicPr>
          <p:nvPr/>
        </p:nvPicPr>
        <p:blipFill>
          <a:blip r:embed="rId2"/>
          <a:srcRect/>
          <a:stretch>
            <a:fillRect/>
          </a:stretch>
        </p:blipFill>
        <p:spPr bwMode="auto">
          <a:xfrm>
            <a:off x="914400" y="3009900"/>
            <a:ext cx="7229475" cy="19240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18110"/>
            <a:ext cx="8686800" cy="1005840"/>
          </a:xfrm>
        </p:spPr>
        <p:txBody>
          <a:bodyPr>
            <a:normAutofit/>
          </a:bodyPr>
          <a:lstStyle/>
          <a:p>
            <a:pPr marL="742950" indent="-742950">
              <a:buFont typeface="+mj-lt"/>
              <a:buAutoNum type="arabicPeriod"/>
            </a:pPr>
            <a:r>
              <a:rPr lang="en-US" sz="3200" dirty="0" smtClean="0"/>
              <a:t>Architecture of Denoising Autoencoders</a:t>
            </a:r>
          </a:p>
        </p:txBody>
      </p:sp>
      <p:sp>
        <p:nvSpPr>
          <p:cNvPr id="3" name="Content Placeholder 2"/>
          <p:cNvSpPr>
            <a:spLocks noGrp="1"/>
          </p:cNvSpPr>
          <p:nvPr>
            <p:ph sz="quarter" idx="13"/>
          </p:nvPr>
        </p:nvSpPr>
        <p:spPr>
          <a:xfrm>
            <a:off x="76200" y="1352550"/>
            <a:ext cx="8915400" cy="1752600"/>
          </a:xfrm>
        </p:spPr>
        <p:txBody>
          <a:bodyPr>
            <a:noAutofit/>
          </a:bodyPr>
          <a:lstStyle/>
          <a:p>
            <a:r>
              <a:rPr lang="en-US" sz="2400" dirty="0" smtClean="0"/>
              <a:t>The architecture of a </a:t>
            </a:r>
            <a:r>
              <a:rPr lang="en-US" sz="2400" dirty="0" err="1" smtClean="0"/>
              <a:t>denoising</a:t>
            </a:r>
            <a:r>
              <a:rPr lang="en-US" sz="2400" dirty="0" smtClean="0"/>
              <a:t> </a:t>
            </a:r>
            <a:r>
              <a:rPr lang="en-US" sz="2400" dirty="0" err="1" smtClean="0"/>
              <a:t>autoencoder</a:t>
            </a:r>
            <a:r>
              <a:rPr lang="en-US" sz="2400" dirty="0" smtClean="0"/>
              <a:t> (DAE) is similar to that of a standard </a:t>
            </a:r>
            <a:r>
              <a:rPr lang="en-US" sz="2400" dirty="0" err="1" smtClean="0"/>
              <a:t>autoencoder</a:t>
            </a:r>
            <a:r>
              <a:rPr lang="en-US" sz="2400" dirty="0" smtClean="0"/>
              <a:t>. It consists of an encoder, which maps the input data to a lower-dimensional representation, or encoding, and a decoder, which maps the encoding back to the original data space.</a:t>
            </a:r>
          </a:p>
          <a:p>
            <a:pPr>
              <a:buNone/>
            </a:pPr>
            <a:r>
              <a:rPr lang="en-US" sz="2400" b="1" dirty="0" smtClean="0"/>
              <a:t>Encoder:</a:t>
            </a:r>
            <a:endParaRPr lang="en-US" sz="2400" dirty="0" smtClean="0"/>
          </a:p>
          <a:p>
            <a:r>
              <a:rPr lang="en-US" sz="2400" dirty="0" smtClean="0"/>
              <a:t>Encoder is a neural network with one or more hidden layers.</a:t>
            </a:r>
          </a:p>
          <a:p>
            <a:r>
              <a:rPr lang="en-US" sz="2400" dirty="0" smtClean="0"/>
              <a:t>It takes noisy data as input and outputs an encoding.</a:t>
            </a:r>
          </a:p>
          <a:p>
            <a:r>
              <a:rPr lang="en-US" sz="2400" dirty="0" smtClean="0"/>
              <a:t>Encoding has fewer dimensions than the input data, so the encoder is a compression function.</a:t>
            </a:r>
          </a:p>
          <a:p>
            <a:pPr algn="just">
              <a:buNone/>
            </a:pPr>
            <a:endParaRPr lang="en-US" sz="2200" dirty="0" smtClean="0"/>
          </a:p>
        </p:txBody>
      </p:sp>
      <p:sp>
        <p:nvSpPr>
          <p:cNvPr id="10242" name="AutoShape 2" descr="architecture-of-denois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44" name="AutoShape 4" descr="architecture-of-denois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46" name="AutoShape 6" descr="architecture-of-denois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48" name="AutoShape 8" descr="architecture-of-denois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18110"/>
            <a:ext cx="8686800" cy="1005840"/>
          </a:xfrm>
        </p:spPr>
        <p:txBody>
          <a:bodyPr>
            <a:normAutofit/>
          </a:bodyPr>
          <a:lstStyle/>
          <a:p>
            <a:pPr marL="742950" indent="-742950">
              <a:buFont typeface="+mj-lt"/>
              <a:buAutoNum type="arabicPeriod"/>
            </a:pPr>
            <a:r>
              <a:rPr lang="en-US" sz="3200" dirty="0" smtClean="0"/>
              <a:t>Architecture of Denoising Autoencoders</a:t>
            </a:r>
          </a:p>
        </p:txBody>
      </p:sp>
      <p:sp>
        <p:nvSpPr>
          <p:cNvPr id="3" name="Content Placeholder 2"/>
          <p:cNvSpPr>
            <a:spLocks noGrp="1"/>
          </p:cNvSpPr>
          <p:nvPr>
            <p:ph sz="quarter" idx="13"/>
          </p:nvPr>
        </p:nvSpPr>
        <p:spPr>
          <a:xfrm>
            <a:off x="76200" y="1352550"/>
            <a:ext cx="8915400" cy="3581400"/>
          </a:xfrm>
        </p:spPr>
        <p:txBody>
          <a:bodyPr>
            <a:noAutofit/>
          </a:bodyPr>
          <a:lstStyle/>
          <a:p>
            <a:pPr>
              <a:buNone/>
            </a:pPr>
            <a:r>
              <a:rPr lang="en-US" sz="2400" b="1" dirty="0" smtClean="0"/>
              <a:t>Decoder:</a:t>
            </a:r>
            <a:endParaRPr lang="en-US" sz="2400" dirty="0" smtClean="0"/>
          </a:p>
          <a:p>
            <a:r>
              <a:rPr lang="en-US" sz="2400" dirty="0" smtClean="0"/>
              <a:t>Decoder is an expansion function that reconstructs original data from compressed encoding.</a:t>
            </a:r>
          </a:p>
          <a:p>
            <a:r>
              <a:rPr lang="en-US" sz="2400" dirty="0" smtClean="0"/>
              <a:t>Input to the decoder is the encoding from an encoder, and output is a reconstruction of the original data.</a:t>
            </a:r>
          </a:p>
          <a:p>
            <a:r>
              <a:rPr lang="en-US" sz="2400" dirty="0" smtClean="0"/>
              <a:t>Decoder is a neural network with one or more hidden layers.</a:t>
            </a:r>
          </a:p>
          <a:p>
            <a:pPr>
              <a:buNone/>
            </a:pPr>
            <a:endParaRPr lang="en-US" sz="2400" dirty="0" smtClean="0"/>
          </a:p>
          <a:p>
            <a:pPr algn="just">
              <a:buNone/>
            </a:pPr>
            <a:endParaRPr lang="en-US" sz="2200" dirty="0" smtClean="0"/>
          </a:p>
        </p:txBody>
      </p:sp>
      <p:sp>
        <p:nvSpPr>
          <p:cNvPr id="10242" name="AutoShape 2" descr="architecture-of-denois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44" name="AutoShape 4" descr="architecture-of-denois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46" name="AutoShape 6" descr="architecture-of-denois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48" name="AutoShape 8" descr="architecture-of-denois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152400" y="118110"/>
            <a:ext cx="8610600" cy="1005840"/>
          </a:xfrm>
        </p:spPr>
        <p:txBody>
          <a:bodyPr>
            <a:normAutofit/>
          </a:bodyPr>
          <a:lstStyle/>
          <a:p>
            <a:r>
              <a:rPr lang="en-US" sz="3600" dirty="0" smtClean="0"/>
              <a:t>What are Autoencoders?</a:t>
            </a:r>
            <a:endParaRPr lang="en-US" sz="3600" dirty="0"/>
          </a:p>
        </p:txBody>
      </p:sp>
      <p:sp>
        <p:nvSpPr>
          <p:cNvPr id="3" name="Rectangle 2"/>
          <p:cNvSpPr>
            <a:spLocks noGrp="1"/>
          </p:cNvSpPr>
          <p:nvPr>
            <p:ph sz="quarter" idx="13"/>
          </p:nvPr>
        </p:nvSpPr>
        <p:spPr>
          <a:xfrm>
            <a:off x="152400" y="1352551"/>
            <a:ext cx="8839200" cy="3657599"/>
          </a:xfrm>
        </p:spPr>
        <p:txBody>
          <a:bodyPr>
            <a:noAutofit/>
          </a:bodyPr>
          <a:lstStyle/>
          <a:p>
            <a:pPr marL="285750" indent="-285750" algn="just">
              <a:lnSpc>
                <a:spcPct val="110000"/>
              </a:lnSpc>
              <a:buFont typeface="Wingdings" pitchFamily="2" charset="2"/>
              <a:buChar char="Ø"/>
            </a:pPr>
            <a:r>
              <a:rPr lang="en-US" sz="2100" dirty="0" smtClean="0"/>
              <a:t>An </a:t>
            </a:r>
            <a:r>
              <a:rPr lang="en-US" sz="2100" dirty="0" err="1" smtClean="0"/>
              <a:t>autoencoder</a:t>
            </a:r>
            <a:r>
              <a:rPr lang="en-US" sz="2100" dirty="0" smtClean="0"/>
              <a:t> </a:t>
            </a:r>
            <a:r>
              <a:rPr lang="en-US" sz="2100" b="1" dirty="0" smtClean="0">
                <a:hlinkClick r:id="rId3"/>
              </a:rPr>
              <a:t>neural network</a:t>
            </a:r>
            <a:r>
              <a:rPr lang="en-US" sz="2100" dirty="0" smtClean="0"/>
              <a:t> is an </a:t>
            </a:r>
            <a:r>
              <a:rPr lang="en-US" sz="2100" b="1" dirty="0" smtClean="0">
                <a:hlinkClick r:id="rId4"/>
              </a:rPr>
              <a:t>Unsupervised Machine learning</a:t>
            </a:r>
            <a:r>
              <a:rPr lang="en-US" sz="2100" dirty="0" smtClean="0"/>
              <a:t> algorithm that is designed to receive an input and transform it into a different representation. Autoencoders can be used to compress the data and reduce its dimensionality.</a:t>
            </a:r>
          </a:p>
          <a:p>
            <a:pPr marL="285750" indent="-285750" algn="just">
              <a:lnSpc>
                <a:spcPct val="110000"/>
              </a:lnSpc>
              <a:buFont typeface="Wingdings" pitchFamily="2" charset="2"/>
              <a:buChar char="Ø"/>
            </a:pPr>
            <a:r>
              <a:rPr lang="en-US" sz="2100" dirty="0" smtClean="0"/>
              <a:t>Autoencoders are a specific type of </a:t>
            </a:r>
            <a:r>
              <a:rPr lang="en-US" sz="2100" dirty="0" err="1" smtClean="0"/>
              <a:t>feedforward</a:t>
            </a:r>
            <a:r>
              <a:rPr lang="en-US" sz="2100" dirty="0" smtClean="0"/>
              <a:t> neural networks where the input is the same as the output. They compress the input into a lower-dimensional </a:t>
            </a:r>
            <a:r>
              <a:rPr lang="en-US" sz="2100" i="1" dirty="0" smtClean="0"/>
              <a:t>code </a:t>
            </a:r>
            <a:r>
              <a:rPr lang="en-US" sz="2100" dirty="0" smtClean="0"/>
              <a:t>and then reconstruct the output from this representation. The code is a compact “summary” or “compression” of the input, also called the </a:t>
            </a:r>
            <a:r>
              <a:rPr lang="en-US" sz="2100" i="1" dirty="0" smtClean="0"/>
              <a:t>latent-space representation.</a:t>
            </a:r>
            <a:endParaRPr lang="en-US" sz="2100"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18110"/>
            <a:ext cx="8686800" cy="1005840"/>
          </a:xfrm>
        </p:spPr>
        <p:txBody>
          <a:bodyPr>
            <a:normAutofit/>
          </a:bodyPr>
          <a:lstStyle/>
          <a:p>
            <a:pPr marL="742950" indent="-742950"/>
            <a:r>
              <a:rPr lang="en-US" sz="3200" dirty="0" smtClean="0"/>
              <a:t>Architecture of Denoising Autoencoders</a:t>
            </a:r>
          </a:p>
        </p:txBody>
      </p:sp>
      <p:sp>
        <p:nvSpPr>
          <p:cNvPr id="3" name="Content Placeholder 2"/>
          <p:cNvSpPr>
            <a:spLocks noGrp="1"/>
          </p:cNvSpPr>
          <p:nvPr>
            <p:ph sz="quarter" idx="13"/>
          </p:nvPr>
        </p:nvSpPr>
        <p:spPr>
          <a:xfrm>
            <a:off x="76200" y="1352550"/>
            <a:ext cx="8915400" cy="3581400"/>
          </a:xfrm>
        </p:spPr>
        <p:txBody>
          <a:bodyPr>
            <a:noAutofit/>
          </a:bodyPr>
          <a:lstStyle/>
          <a:p>
            <a:pPr algn="just">
              <a:buNone/>
            </a:pPr>
            <a:r>
              <a:rPr lang="en-US" sz="2400" dirty="0" smtClean="0"/>
              <a:t>	During training, the DAE is given a set of clean input examples and the corresponding noisy versions of these examples. The goal is to learn a function that maps the noisy input to the clean output using the </a:t>
            </a:r>
            <a:r>
              <a:rPr lang="en-US" sz="2400" b="1" dirty="0" smtClean="0"/>
              <a:t>encoder-decoder architecture</a:t>
            </a:r>
            <a:r>
              <a:rPr lang="en-US" sz="2400" dirty="0" smtClean="0"/>
              <a:t>. This is typically done using a reconstruction loss function that measures the difference between the clean input and the reconstructed output. The DAE is trained to minimize this loss by updating the weights of the encoder and decoder through backpropagation.</a:t>
            </a:r>
          </a:p>
          <a:p>
            <a:pPr algn="just">
              <a:buNone/>
            </a:pPr>
            <a:endParaRPr lang="en-US" sz="2200" dirty="0" smtClean="0"/>
          </a:p>
        </p:txBody>
      </p:sp>
      <p:sp>
        <p:nvSpPr>
          <p:cNvPr id="10242" name="AutoShape 2" descr="architecture-of-denois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44" name="AutoShape 4" descr="architecture-of-denois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46" name="AutoShape 6" descr="architecture-of-denois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48" name="AutoShape 8" descr="architecture-of-denois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18110"/>
            <a:ext cx="8686800" cy="1005840"/>
          </a:xfrm>
        </p:spPr>
        <p:txBody>
          <a:bodyPr>
            <a:normAutofit/>
          </a:bodyPr>
          <a:lstStyle/>
          <a:p>
            <a:r>
              <a:rPr lang="en-US" sz="3200" dirty="0" smtClean="0"/>
              <a:t>	</a:t>
            </a:r>
            <a:r>
              <a:rPr lang="en-US" sz="3200" b="1" dirty="0" smtClean="0"/>
              <a:t>Application of DAE</a:t>
            </a:r>
          </a:p>
        </p:txBody>
      </p:sp>
      <p:sp>
        <p:nvSpPr>
          <p:cNvPr id="3" name="Content Placeholder 2"/>
          <p:cNvSpPr>
            <a:spLocks noGrp="1"/>
          </p:cNvSpPr>
          <p:nvPr>
            <p:ph sz="quarter" idx="13"/>
          </p:nvPr>
        </p:nvSpPr>
        <p:spPr>
          <a:xfrm>
            <a:off x="152400" y="1352550"/>
            <a:ext cx="8839200" cy="3581400"/>
          </a:xfrm>
        </p:spPr>
        <p:txBody>
          <a:bodyPr>
            <a:noAutofit/>
          </a:bodyPr>
          <a:lstStyle/>
          <a:p>
            <a:pPr marL="0" indent="0">
              <a:buNone/>
            </a:pPr>
            <a:r>
              <a:rPr lang="en-US" sz="2300" b="1" dirty="0" smtClean="0"/>
              <a:t>Denoising </a:t>
            </a:r>
            <a:r>
              <a:rPr lang="en-US" sz="2300" b="1" dirty="0" err="1" smtClean="0"/>
              <a:t>autoencoders</a:t>
            </a:r>
            <a:r>
              <a:rPr lang="en-US" sz="2300" b="1" dirty="0" smtClean="0"/>
              <a:t> (DAEs)</a:t>
            </a:r>
            <a:r>
              <a:rPr lang="en-US" sz="2300" dirty="0" smtClean="0"/>
              <a:t> have many applications in computer vision, speech processing, and natural language processing. Some examples include:</a:t>
            </a:r>
          </a:p>
          <a:p>
            <a:r>
              <a:rPr lang="en-US" sz="2300" b="1" dirty="0" smtClean="0"/>
              <a:t>Image </a:t>
            </a:r>
            <a:r>
              <a:rPr lang="en-US" sz="2300" b="1" dirty="0" err="1" smtClean="0"/>
              <a:t>denoising</a:t>
            </a:r>
            <a:r>
              <a:rPr lang="en-US" sz="2300" b="1" dirty="0" smtClean="0"/>
              <a:t>:</a:t>
            </a:r>
            <a:r>
              <a:rPr lang="en-US" sz="2300" dirty="0" smtClean="0"/>
              <a:t/>
            </a:r>
            <a:br>
              <a:rPr lang="en-US" sz="2300" dirty="0" smtClean="0"/>
            </a:br>
            <a:r>
              <a:rPr lang="en-US" sz="2300" dirty="0" smtClean="0"/>
              <a:t>DAEs can be used to remove noise from images, such as Gaussian noise or salt-and-pepper noise.</a:t>
            </a:r>
          </a:p>
          <a:p>
            <a:r>
              <a:rPr lang="en-US" sz="2300" b="1" dirty="0" smtClean="0"/>
              <a:t>Fraud detection:</a:t>
            </a:r>
            <a:r>
              <a:rPr lang="en-US" sz="2300" dirty="0" smtClean="0"/>
              <a:t/>
            </a:r>
            <a:br>
              <a:rPr lang="en-US" sz="2300" dirty="0" smtClean="0"/>
            </a:br>
            <a:r>
              <a:rPr lang="en-US" sz="2300" dirty="0" smtClean="0"/>
              <a:t>DAEs can be used to identify fraudulent transactions by learning to reconstruct normal transactions from noisy versions.</a:t>
            </a:r>
          </a:p>
          <a:p>
            <a:pPr>
              <a:buNone/>
            </a:pPr>
            <a:endParaRPr lang="en-US" sz="2400" dirty="0" smtClean="0"/>
          </a:p>
          <a:p>
            <a:pPr algn="just">
              <a:buNone/>
            </a:pPr>
            <a:endParaRPr lang="en-US" sz="2000" dirty="0" smtClean="0"/>
          </a:p>
        </p:txBody>
      </p:sp>
      <p:sp>
        <p:nvSpPr>
          <p:cNvPr id="10242" name="AutoShape 2" descr="architecture-of-denois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44" name="AutoShape 4" descr="architecture-of-denois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46" name="AutoShape 6" descr="architecture-of-denois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48" name="AutoShape 8" descr="architecture-of-denois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18110"/>
            <a:ext cx="8686800" cy="1005840"/>
          </a:xfrm>
        </p:spPr>
        <p:txBody>
          <a:bodyPr>
            <a:normAutofit/>
          </a:bodyPr>
          <a:lstStyle/>
          <a:p>
            <a:r>
              <a:rPr lang="en-US" sz="3200" dirty="0" smtClean="0"/>
              <a:t>	</a:t>
            </a:r>
            <a:r>
              <a:rPr lang="en-US" sz="3200" b="1" dirty="0" smtClean="0"/>
              <a:t>Application of DAE</a:t>
            </a:r>
          </a:p>
        </p:txBody>
      </p:sp>
      <p:sp>
        <p:nvSpPr>
          <p:cNvPr id="3" name="Content Placeholder 2"/>
          <p:cNvSpPr>
            <a:spLocks noGrp="1"/>
          </p:cNvSpPr>
          <p:nvPr>
            <p:ph sz="quarter" idx="13"/>
          </p:nvPr>
        </p:nvSpPr>
        <p:spPr>
          <a:xfrm>
            <a:off x="42644" y="1352550"/>
            <a:ext cx="9067800" cy="3581400"/>
          </a:xfrm>
        </p:spPr>
        <p:txBody>
          <a:bodyPr>
            <a:noAutofit/>
          </a:bodyPr>
          <a:lstStyle/>
          <a:p>
            <a:r>
              <a:rPr lang="en-US" sz="2300" b="1" dirty="0" smtClean="0"/>
              <a:t>Data imputation:</a:t>
            </a:r>
            <a:r>
              <a:rPr lang="en-US" sz="2300" dirty="0" smtClean="0"/>
              <a:t/>
            </a:r>
            <a:br>
              <a:rPr lang="en-US" sz="2300" dirty="0" smtClean="0"/>
            </a:br>
            <a:r>
              <a:rPr lang="en-US" sz="2300" dirty="0" smtClean="0"/>
              <a:t>DAEs can impute missing values in a dataset by learning to reconstruct the missing values from the remaining data.</a:t>
            </a:r>
          </a:p>
          <a:p>
            <a:r>
              <a:rPr lang="en-US" sz="2300" b="1" dirty="0" smtClean="0"/>
              <a:t>Data compression:</a:t>
            </a:r>
            <a:r>
              <a:rPr lang="en-US" sz="2300" dirty="0" smtClean="0"/>
              <a:t/>
            </a:r>
            <a:br>
              <a:rPr lang="en-US" sz="2300" dirty="0" smtClean="0"/>
            </a:br>
            <a:r>
              <a:rPr lang="en-US" sz="2300" dirty="0" smtClean="0"/>
              <a:t>DAEs can compress data by learning a compact data representation in the encoding space.</a:t>
            </a:r>
          </a:p>
          <a:p>
            <a:r>
              <a:rPr lang="en-US" sz="2300" b="1" dirty="0" smtClean="0"/>
              <a:t>Anomaly detection:</a:t>
            </a:r>
            <a:r>
              <a:rPr lang="en-US" sz="2300" dirty="0" smtClean="0"/>
              <a:t/>
            </a:r>
            <a:br>
              <a:rPr lang="en-US" sz="2300" dirty="0" smtClean="0"/>
            </a:br>
            <a:r>
              <a:rPr lang="en-US" sz="2300" dirty="0" smtClean="0"/>
              <a:t>DAEs can identify anomalies in a dataset by learning to reconstruct normal data and then flagging difficult inputs as potentially abnormal.</a:t>
            </a:r>
          </a:p>
          <a:p>
            <a:pPr algn="just">
              <a:buNone/>
            </a:pPr>
            <a:endParaRPr lang="en-US" sz="1400" dirty="0" smtClean="0"/>
          </a:p>
        </p:txBody>
      </p:sp>
      <p:sp>
        <p:nvSpPr>
          <p:cNvPr id="10242" name="AutoShape 2" descr="architecture-of-denois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44" name="AutoShape 4" descr="architecture-of-denois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46" name="AutoShape 6" descr="architecture-of-denois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48" name="AutoShape 8" descr="architecture-of-denois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18110"/>
            <a:ext cx="8686800" cy="1005840"/>
          </a:xfrm>
        </p:spPr>
        <p:txBody>
          <a:bodyPr>
            <a:normAutofit/>
          </a:bodyPr>
          <a:lstStyle/>
          <a:p>
            <a:pPr marL="742950" indent="-742950">
              <a:buFont typeface="+mj-lt"/>
              <a:buAutoNum type="arabicPeriod"/>
            </a:pPr>
            <a:r>
              <a:rPr lang="en-US" sz="3600" dirty="0" smtClean="0"/>
              <a:t>Denoising Autoencoders</a:t>
            </a:r>
          </a:p>
        </p:txBody>
      </p:sp>
      <p:pic>
        <p:nvPicPr>
          <p:cNvPr id="1026" name="Picture 2" descr="How denoising autoencoders work"/>
          <p:cNvPicPr>
            <a:picLocks noChangeAspect="1" noChangeArrowheads="1"/>
          </p:cNvPicPr>
          <p:nvPr/>
        </p:nvPicPr>
        <p:blipFill>
          <a:blip r:embed="rId2"/>
          <a:srcRect/>
          <a:stretch>
            <a:fillRect/>
          </a:stretch>
        </p:blipFill>
        <p:spPr bwMode="auto">
          <a:xfrm>
            <a:off x="533400" y="1394561"/>
            <a:ext cx="7916096" cy="3615589"/>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18110"/>
            <a:ext cx="8686800" cy="1005840"/>
          </a:xfrm>
        </p:spPr>
        <p:txBody>
          <a:bodyPr>
            <a:normAutofit/>
          </a:bodyPr>
          <a:lstStyle/>
          <a:p>
            <a:pPr marL="742950" indent="-742950">
              <a:buFont typeface="+mj-lt"/>
              <a:buAutoNum type="arabicPeriod"/>
            </a:pPr>
            <a:r>
              <a:rPr lang="en-US" sz="3600" dirty="0" smtClean="0"/>
              <a:t>Denoising Autoencoders</a:t>
            </a:r>
          </a:p>
        </p:txBody>
      </p:sp>
      <p:pic>
        <p:nvPicPr>
          <p:cNvPr id="1026" name="Picture 2" descr="How denoising autoencoders work"/>
          <p:cNvPicPr>
            <a:picLocks noChangeAspect="1" noChangeArrowheads="1"/>
          </p:cNvPicPr>
          <p:nvPr/>
        </p:nvPicPr>
        <p:blipFill>
          <a:blip r:embed="rId2"/>
          <a:srcRect/>
          <a:stretch>
            <a:fillRect/>
          </a:stretch>
        </p:blipFill>
        <p:spPr bwMode="auto">
          <a:xfrm>
            <a:off x="533400" y="1394561"/>
            <a:ext cx="7916096" cy="3615589"/>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18110"/>
            <a:ext cx="8686800" cy="1005840"/>
          </a:xfrm>
        </p:spPr>
        <p:txBody>
          <a:bodyPr>
            <a:normAutofit/>
          </a:bodyPr>
          <a:lstStyle/>
          <a:p>
            <a:pPr marL="969962" indent="-742950">
              <a:buFont typeface="+mj-lt"/>
              <a:buAutoNum type="arabicPeriod" startAt="2"/>
            </a:pPr>
            <a:r>
              <a:rPr lang="en-US" sz="3600" dirty="0" smtClean="0"/>
              <a:t>Sparse </a:t>
            </a:r>
            <a:r>
              <a:rPr lang="en-US" sz="3600" dirty="0" err="1" smtClean="0"/>
              <a:t>autoencoders</a:t>
            </a:r>
            <a:endParaRPr lang="en-US" sz="3600" dirty="0" smtClean="0"/>
          </a:p>
        </p:txBody>
      </p:sp>
      <p:sp>
        <p:nvSpPr>
          <p:cNvPr id="3" name="Content Placeholder 2"/>
          <p:cNvSpPr>
            <a:spLocks noGrp="1"/>
          </p:cNvSpPr>
          <p:nvPr>
            <p:ph sz="quarter" idx="13"/>
          </p:nvPr>
        </p:nvSpPr>
        <p:spPr>
          <a:xfrm>
            <a:off x="76200" y="1352550"/>
            <a:ext cx="8915400" cy="3657600"/>
          </a:xfrm>
        </p:spPr>
        <p:txBody>
          <a:bodyPr>
            <a:noAutofit/>
          </a:bodyPr>
          <a:lstStyle/>
          <a:p>
            <a:pPr marL="227013" indent="-227013" algn="just"/>
            <a:r>
              <a:rPr lang="en-US" sz="2200" dirty="0" smtClean="0"/>
              <a:t>A sparse </a:t>
            </a:r>
            <a:r>
              <a:rPr lang="en-US" sz="2200" dirty="0" err="1" smtClean="0"/>
              <a:t>autoencoder</a:t>
            </a:r>
            <a:r>
              <a:rPr lang="en-US" sz="2200" dirty="0" smtClean="0"/>
              <a:t> is simply an </a:t>
            </a:r>
            <a:r>
              <a:rPr lang="en-US" sz="2200" dirty="0" err="1" smtClean="0"/>
              <a:t>autoencoder</a:t>
            </a:r>
            <a:r>
              <a:rPr lang="en-US" sz="2200" dirty="0" smtClean="0"/>
              <a:t> whose training criterion involves a</a:t>
            </a:r>
            <a:r>
              <a:rPr lang="en-US" sz="2200" b="1" dirty="0" smtClean="0"/>
              <a:t> sparsity penalty</a:t>
            </a:r>
            <a:r>
              <a:rPr lang="en-US" sz="2200" dirty="0" smtClean="0"/>
              <a:t>. </a:t>
            </a:r>
          </a:p>
          <a:p>
            <a:pPr marL="227013" indent="-227013" algn="just"/>
            <a:r>
              <a:rPr lang="en-US" sz="2200" dirty="0" smtClean="0"/>
              <a:t>The idea behind </a:t>
            </a:r>
            <a:r>
              <a:rPr lang="en-US" sz="2200" b="1" dirty="0" smtClean="0"/>
              <a:t>Sparse Autoencoders </a:t>
            </a:r>
            <a:r>
              <a:rPr lang="en-US" sz="2200" dirty="0" smtClean="0"/>
              <a:t>is that we can achieve an </a:t>
            </a:r>
            <a:r>
              <a:rPr lang="en-US" sz="2200" b="1" dirty="0" smtClean="0"/>
              <a:t>information bottleneck (same information with fewer neurons) </a:t>
            </a:r>
            <a:r>
              <a:rPr lang="en-US" sz="2200" dirty="0" smtClean="0"/>
              <a:t>without reducing the number of neurons in the hidden layers. The number of neurons in the hidden layer can be greater than the number in the input layer.</a:t>
            </a:r>
          </a:p>
          <a:p>
            <a:pPr marL="227013" indent="-227013" algn="just"/>
            <a:r>
              <a:rPr lang="en-US" sz="2200" dirty="0" smtClean="0"/>
              <a:t>According to the sparsity constraint, only some percentage of nodes can be active in a hidden layer. The neurons with output close to 1 are active, whereas the neurons close to 0 are in-active neurons.</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18110"/>
            <a:ext cx="8686800" cy="1005840"/>
          </a:xfrm>
        </p:spPr>
        <p:txBody>
          <a:bodyPr>
            <a:normAutofit/>
          </a:bodyPr>
          <a:lstStyle/>
          <a:p>
            <a:pPr marL="969962" indent="-742950">
              <a:buFont typeface="+mj-lt"/>
              <a:buAutoNum type="arabicPeriod" startAt="2"/>
            </a:pPr>
            <a:r>
              <a:rPr lang="en-US" sz="3600" dirty="0" smtClean="0"/>
              <a:t>Sparse </a:t>
            </a:r>
            <a:r>
              <a:rPr lang="en-US" sz="3600" dirty="0" err="1" smtClean="0"/>
              <a:t>autoencoders</a:t>
            </a:r>
            <a:endParaRPr lang="en-US" sz="3600" dirty="0" smtClean="0"/>
          </a:p>
        </p:txBody>
      </p:sp>
      <p:sp>
        <p:nvSpPr>
          <p:cNvPr id="3" name="Content Placeholder 2"/>
          <p:cNvSpPr>
            <a:spLocks noGrp="1"/>
          </p:cNvSpPr>
          <p:nvPr>
            <p:ph sz="quarter" idx="13"/>
          </p:nvPr>
        </p:nvSpPr>
        <p:spPr>
          <a:xfrm>
            <a:off x="76200" y="1352550"/>
            <a:ext cx="8915400" cy="3657600"/>
          </a:xfrm>
        </p:spPr>
        <p:txBody>
          <a:bodyPr>
            <a:noAutofit/>
          </a:bodyPr>
          <a:lstStyle/>
          <a:p>
            <a:pPr marL="403225" indent="-403225" algn="just"/>
            <a:r>
              <a:rPr lang="en-US" sz="2400" b="1" dirty="0" smtClean="0"/>
              <a:t>Regularization</a:t>
            </a:r>
            <a:r>
              <a:rPr lang="en-US" sz="2400" dirty="0" smtClean="0"/>
              <a:t> in sparse </a:t>
            </a:r>
            <a:r>
              <a:rPr lang="en-US" sz="2400" dirty="0" err="1" smtClean="0"/>
              <a:t>autoencoders</a:t>
            </a:r>
            <a:r>
              <a:rPr lang="en-US" sz="2400" dirty="0" smtClean="0"/>
              <a:t> is a technique used to </a:t>
            </a:r>
            <a:r>
              <a:rPr lang="en-US" sz="2400" b="1" dirty="0" smtClean="0"/>
              <a:t>control the learning process</a:t>
            </a:r>
            <a:r>
              <a:rPr lang="en-US" sz="2400" dirty="0" smtClean="0"/>
              <a:t> and encourage the network to produce sparse representations in the hidden layers. </a:t>
            </a:r>
          </a:p>
          <a:p>
            <a:pPr marL="403225" indent="-403225" algn="just"/>
            <a:r>
              <a:rPr lang="en-US" sz="2400" dirty="0" smtClean="0"/>
              <a:t>The idea is to introduce additional constraints or penalties during training that guide the </a:t>
            </a:r>
            <a:r>
              <a:rPr lang="en-US" sz="2400" dirty="0" err="1" smtClean="0"/>
              <a:t>autoencoder</a:t>
            </a:r>
            <a:r>
              <a:rPr lang="en-US" sz="2400" dirty="0" smtClean="0"/>
              <a:t> to use only a subset of its neurons for each input, resulting in a sparse activation pattern. This helps in learning more meaningful and informative features while preventing overfitting. </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18110"/>
            <a:ext cx="8686800" cy="1005840"/>
          </a:xfrm>
        </p:spPr>
        <p:txBody>
          <a:bodyPr>
            <a:normAutofit/>
          </a:bodyPr>
          <a:lstStyle/>
          <a:p>
            <a:pPr marL="969962" indent="-742950">
              <a:buFont typeface="+mj-lt"/>
              <a:buAutoNum type="arabicPeriod" startAt="2"/>
            </a:pPr>
            <a:r>
              <a:rPr lang="en-US" sz="3600" dirty="0" smtClean="0"/>
              <a:t>Sparse </a:t>
            </a:r>
            <a:r>
              <a:rPr lang="en-US" sz="3600" dirty="0" err="1" smtClean="0"/>
              <a:t>autoencoders</a:t>
            </a:r>
            <a:endParaRPr lang="en-US" sz="3600" dirty="0" smtClean="0"/>
          </a:p>
        </p:txBody>
      </p:sp>
      <p:sp>
        <p:nvSpPr>
          <p:cNvPr id="3" name="Content Placeholder 2"/>
          <p:cNvSpPr>
            <a:spLocks noGrp="1"/>
          </p:cNvSpPr>
          <p:nvPr>
            <p:ph sz="quarter" idx="13"/>
          </p:nvPr>
        </p:nvSpPr>
        <p:spPr>
          <a:xfrm>
            <a:off x="76200" y="1352550"/>
            <a:ext cx="8915400" cy="3657600"/>
          </a:xfrm>
        </p:spPr>
        <p:txBody>
          <a:bodyPr>
            <a:noAutofit/>
          </a:bodyPr>
          <a:lstStyle/>
          <a:p>
            <a:pPr algn="just"/>
            <a:r>
              <a:rPr lang="en-US" sz="2200" b="1" dirty="0" smtClean="0"/>
              <a:t>L1 Regularization:</a:t>
            </a:r>
            <a:r>
              <a:rPr lang="en-US" sz="2200" dirty="0" smtClean="0"/>
              <a:t> L1 regularization adds a penalty term to the loss function that is proportional to the absolute values of the weights. This encourages many weights to become exactly zero, effectively forcing some neurons to be inactive for certain inputs and promoting sparsity.</a:t>
            </a:r>
          </a:p>
          <a:p>
            <a:pPr algn="just"/>
            <a:r>
              <a:rPr lang="en-US" sz="2200" b="1" dirty="0" err="1" smtClean="0"/>
              <a:t>Kullback-Leibler</a:t>
            </a:r>
            <a:r>
              <a:rPr lang="en-US" sz="2200" b="1" dirty="0" smtClean="0"/>
              <a:t> (KL) Divergence Regularization:</a:t>
            </a:r>
            <a:r>
              <a:rPr lang="en-US" sz="2200" dirty="0" smtClean="0"/>
              <a:t> KL divergence regularization imposes a constraint on the activations of the hidden units to follow a specific target distribution, often a Bernoulli distribution. This encourages the activation of neurons to be either close to zero or one, leading to sparsity.</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18110"/>
            <a:ext cx="8686800" cy="1005840"/>
          </a:xfrm>
        </p:spPr>
        <p:txBody>
          <a:bodyPr>
            <a:normAutofit/>
          </a:bodyPr>
          <a:lstStyle/>
          <a:p>
            <a:pPr marL="969962" indent="-742950">
              <a:buFont typeface="+mj-lt"/>
              <a:buAutoNum type="arabicPeriod" startAt="2"/>
            </a:pPr>
            <a:r>
              <a:rPr lang="en-US" sz="3600" dirty="0" smtClean="0"/>
              <a:t>Sparse </a:t>
            </a:r>
            <a:r>
              <a:rPr lang="en-US" sz="3600" dirty="0" err="1" smtClean="0"/>
              <a:t>autoencoders</a:t>
            </a:r>
            <a:endParaRPr lang="en-US" sz="3600" dirty="0" smtClean="0"/>
          </a:p>
        </p:txBody>
      </p:sp>
      <p:pic>
        <p:nvPicPr>
          <p:cNvPr id="7170" name="Picture 2" descr="https://miro.medium.com/v2/resize:fit:1050/1*k9RX5_kDYt2kG0u9ZREu5w.png"/>
          <p:cNvPicPr>
            <a:picLocks noChangeAspect="1" noChangeArrowheads="1"/>
          </p:cNvPicPr>
          <p:nvPr/>
        </p:nvPicPr>
        <p:blipFill>
          <a:blip r:embed="rId2"/>
          <a:srcRect/>
          <a:stretch>
            <a:fillRect/>
          </a:stretch>
        </p:blipFill>
        <p:spPr bwMode="auto">
          <a:xfrm>
            <a:off x="1524000" y="1305942"/>
            <a:ext cx="5334000" cy="3780408"/>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18110"/>
            <a:ext cx="8610600" cy="1005840"/>
          </a:xfrm>
        </p:spPr>
        <p:txBody>
          <a:bodyPr>
            <a:normAutofit/>
          </a:bodyPr>
          <a:lstStyle/>
          <a:p>
            <a:r>
              <a:rPr lang="en-US" sz="3600" dirty="0" smtClean="0"/>
              <a:t>2. Sparse </a:t>
            </a:r>
            <a:r>
              <a:rPr lang="en-US" sz="3600" dirty="0" err="1" smtClean="0"/>
              <a:t>autoencoders</a:t>
            </a:r>
            <a:endParaRPr lang="en-US" sz="3600" dirty="0"/>
          </a:p>
        </p:txBody>
      </p:sp>
      <p:sp>
        <p:nvSpPr>
          <p:cNvPr id="3" name="Content Placeholder 2"/>
          <p:cNvSpPr>
            <a:spLocks noGrp="1"/>
          </p:cNvSpPr>
          <p:nvPr>
            <p:ph sz="quarter" idx="13"/>
          </p:nvPr>
        </p:nvSpPr>
        <p:spPr>
          <a:xfrm>
            <a:off x="152400" y="1352550"/>
            <a:ext cx="8839200" cy="3581400"/>
          </a:xfrm>
        </p:spPr>
        <p:txBody>
          <a:bodyPr>
            <a:normAutofit fontScale="92500"/>
          </a:bodyPr>
          <a:lstStyle/>
          <a:p>
            <a:pPr>
              <a:buNone/>
            </a:pPr>
            <a:r>
              <a:rPr lang="en-US" b="1" dirty="0" smtClean="0"/>
              <a:t>Applications:</a:t>
            </a:r>
          </a:p>
          <a:p>
            <a:pPr marL="457200" indent="-457200">
              <a:buSzPct val="90000"/>
              <a:buFont typeface="+mj-lt"/>
              <a:buAutoNum type="arabicPeriod"/>
            </a:pPr>
            <a:r>
              <a:rPr lang="en-US" sz="2400" b="1" dirty="0" smtClean="0"/>
              <a:t>Dimensionality Reduction:</a:t>
            </a:r>
            <a:r>
              <a:rPr lang="en-US" sz="2400" dirty="0" smtClean="0"/>
              <a:t> Sparse </a:t>
            </a:r>
            <a:r>
              <a:rPr lang="en-US" sz="2400" dirty="0" err="1" smtClean="0"/>
              <a:t>autoencoders</a:t>
            </a:r>
            <a:r>
              <a:rPr lang="en-US" sz="2400" dirty="0" smtClean="0"/>
              <a:t> can be used to perform dimensionality reduction on high-dimensional data. By learning a compact representation of the input data in the hidden layers, they can help reduce the amount of data while preserving important features.</a:t>
            </a:r>
          </a:p>
          <a:p>
            <a:pPr marL="457200" indent="-457200">
              <a:buSzPct val="90000"/>
              <a:buFont typeface="+mj-lt"/>
              <a:buAutoNum type="arabicPeriod"/>
            </a:pPr>
            <a:r>
              <a:rPr lang="en-US" sz="2400" b="1" dirty="0" smtClean="0"/>
              <a:t>Data Compression:</a:t>
            </a:r>
            <a:r>
              <a:rPr lang="en-US" sz="2400" dirty="0" smtClean="0"/>
              <a:t> Sparse </a:t>
            </a:r>
            <a:r>
              <a:rPr lang="en-US" sz="2400" dirty="0" err="1" smtClean="0"/>
              <a:t>autoencoders</a:t>
            </a:r>
            <a:r>
              <a:rPr lang="en-US" sz="2400" dirty="0" smtClean="0"/>
              <a:t> can be used for data compression, where the network learns a compact representation of the input data. This compressed representation can be stored or transmitted more efficiently than the original data</a:t>
            </a:r>
            <a:endParaRPr lang="en-US"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srcRect/>
          <a:stretch>
            <a:fillRect/>
          </a:stretch>
        </p:blipFill>
        <p:spPr bwMode="auto">
          <a:xfrm>
            <a:off x="838200" y="155231"/>
            <a:ext cx="7162800" cy="48578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18110"/>
            <a:ext cx="8610600" cy="1005840"/>
          </a:xfrm>
        </p:spPr>
        <p:txBody>
          <a:bodyPr>
            <a:normAutofit/>
          </a:bodyPr>
          <a:lstStyle/>
          <a:p>
            <a:r>
              <a:rPr lang="en-US" sz="3600" dirty="0" smtClean="0"/>
              <a:t>2. Sparse </a:t>
            </a:r>
            <a:r>
              <a:rPr lang="en-US" sz="3600" dirty="0" err="1" smtClean="0"/>
              <a:t>autoencoders</a:t>
            </a:r>
            <a:endParaRPr lang="en-US" sz="3600" dirty="0"/>
          </a:p>
        </p:txBody>
      </p:sp>
      <p:sp>
        <p:nvSpPr>
          <p:cNvPr id="3" name="Content Placeholder 2"/>
          <p:cNvSpPr>
            <a:spLocks noGrp="1"/>
          </p:cNvSpPr>
          <p:nvPr>
            <p:ph sz="quarter" idx="13"/>
          </p:nvPr>
        </p:nvSpPr>
        <p:spPr>
          <a:xfrm>
            <a:off x="152400" y="1352550"/>
            <a:ext cx="8839200" cy="3581400"/>
          </a:xfrm>
        </p:spPr>
        <p:txBody>
          <a:bodyPr>
            <a:normAutofit fontScale="92500"/>
          </a:bodyPr>
          <a:lstStyle/>
          <a:p>
            <a:pPr>
              <a:buNone/>
            </a:pPr>
            <a:r>
              <a:rPr lang="en-US" b="1" dirty="0" smtClean="0"/>
              <a:t>Applications:</a:t>
            </a:r>
          </a:p>
          <a:p>
            <a:pPr marL="457200" indent="-457200">
              <a:buSzPct val="90000"/>
              <a:buFont typeface="+mj-lt"/>
              <a:buAutoNum type="arabicPeriod" startAt="3"/>
            </a:pPr>
            <a:r>
              <a:rPr lang="en-US" sz="2400" b="1" dirty="0" smtClean="0"/>
              <a:t>Collaborative Filtering:</a:t>
            </a:r>
            <a:r>
              <a:rPr lang="en-US" sz="2400" dirty="0" smtClean="0"/>
              <a:t> In recommendation systems, sparse </a:t>
            </a:r>
            <a:r>
              <a:rPr lang="en-US" sz="2400" dirty="0" err="1" smtClean="0"/>
              <a:t>autoencoders</a:t>
            </a:r>
            <a:r>
              <a:rPr lang="en-US" sz="2400" dirty="0" smtClean="0"/>
              <a:t> can learn representations of users and items based on their interactions in a user-item matrix. These learned representations can then be used to provide personalized recommendations.</a:t>
            </a:r>
          </a:p>
          <a:p>
            <a:pPr marL="457200" indent="-457200">
              <a:buSzPct val="90000"/>
              <a:buFont typeface="+mj-lt"/>
              <a:buAutoNum type="arabicPeriod" startAt="3"/>
            </a:pPr>
            <a:r>
              <a:rPr lang="en-US" sz="2400" b="1" dirty="0" smtClean="0"/>
              <a:t>Document Representation:</a:t>
            </a:r>
            <a:r>
              <a:rPr lang="en-US" sz="2400" dirty="0" smtClean="0"/>
              <a:t> For natural language processing tasks, sparse </a:t>
            </a:r>
            <a:r>
              <a:rPr lang="en-US" sz="2400" dirty="0" err="1" smtClean="0"/>
              <a:t>autoencoders</a:t>
            </a:r>
            <a:r>
              <a:rPr lang="en-US" sz="2400" dirty="0" smtClean="0"/>
              <a:t> can be used to learn meaningful representations of text documents. These representations can capture semantic information and assist in tasks like document classification and clustering.</a:t>
            </a:r>
            <a:endParaRPr lang="en-US"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18110"/>
            <a:ext cx="8686800" cy="1005840"/>
          </a:xfrm>
        </p:spPr>
        <p:txBody>
          <a:bodyPr>
            <a:normAutofit/>
          </a:bodyPr>
          <a:lstStyle/>
          <a:p>
            <a:pPr marL="969962" indent="-742950">
              <a:buFont typeface="+mj-lt"/>
              <a:buAutoNum type="arabicPeriod" startAt="3"/>
            </a:pPr>
            <a:r>
              <a:rPr lang="en-US" sz="3600" b="1" dirty="0" smtClean="0"/>
              <a:t>Deep Autoencoders</a:t>
            </a:r>
            <a:endParaRPr lang="en-US" sz="3600" dirty="0" smtClean="0"/>
          </a:p>
        </p:txBody>
      </p:sp>
      <p:sp>
        <p:nvSpPr>
          <p:cNvPr id="3" name="Content Placeholder 2"/>
          <p:cNvSpPr>
            <a:spLocks noGrp="1"/>
          </p:cNvSpPr>
          <p:nvPr>
            <p:ph sz="quarter" idx="13"/>
          </p:nvPr>
        </p:nvSpPr>
        <p:spPr>
          <a:xfrm>
            <a:off x="76200" y="1352550"/>
            <a:ext cx="8915400" cy="3657600"/>
          </a:xfrm>
        </p:spPr>
        <p:txBody>
          <a:bodyPr>
            <a:noAutofit/>
          </a:bodyPr>
          <a:lstStyle/>
          <a:p>
            <a:pPr algn="just"/>
            <a:r>
              <a:rPr lang="en-US" sz="2200" dirty="0" smtClean="0"/>
              <a:t>A deep </a:t>
            </a:r>
            <a:r>
              <a:rPr lang="en-US" sz="2200" dirty="0" err="1" smtClean="0"/>
              <a:t>autoencoder</a:t>
            </a:r>
            <a:r>
              <a:rPr lang="en-US" sz="2200" dirty="0" smtClean="0"/>
              <a:t> extends the concept of a simple </a:t>
            </a:r>
            <a:r>
              <a:rPr lang="en-US" sz="2200" dirty="0" err="1" smtClean="0"/>
              <a:t>autoencoder</a:t>
            </a:r>
            <a:r>
              <a:rPr lang="en-US" sz="2200" dirty="0" smtClean="0"/>
              <a:t> by adding more layers, making it capable of learning more complex and abstract representations of input data.</a:t>
            </a:r>
          </a:p>
          <a:p>
            <a:pPr algn="just"/>
            <a:r>
              <a:rPr lang="en-US" sz="2200" dirty="0" smtClean="0"/>
              <a:t>It</a:t>
            </a:r>
            <a:r>
              <a:rPr lang="en-US" sz="2200" b="1" dirty="0" smtClean="0"/>
              <a:t> </a:t>
            </a:r>
            <a:r>
              <a:rPr lang="en-US" sz="2200" dirty="0" smtClean="0"/>
              <a:t>is composed of two, symmetrical deep-belief networks-</a:t>
            </a:r>
          </a:p>
          <a:p>
            <a:pPr marL="569913" indent="-342900" algn="just">
              <a:buSzPct val="90000"/>
              <a:buFont typeface="+mj-lt"/>
              <a:buAutoNum type="arabicPeriod"/>
            </a:pPr>
            <a:r>
              <a:rPr lang="en-US" sz="2200" dirty="0" smtClean="0"/>
              <a:t>First four or five shallow layers representing the encoding half of the net.</a:t>
            </a:r>
          </a:p>
          <a:p>
            <a:pPr marL="569913" indent="-342900" algn="just">
              <a:buSzPct val="90000"/>
              <a:buFont typeface="+mj-lt"/>
              <a:buAutoNum type="arabicPeriod"/>
            </a:pPr>
            <a:r>
              <a:rPr lang="en-US" sz="2200" dirty="0" smtClean="0"/>
              <a:t>The second set of four or five layers that make up the decoding half.</a:t>
            </a:r>
          </a:p>
          <a:p>
            <a:pPr marL="227013" indent="-227013" algn="just"/>
            <a:endParaRPr lang="en-US" sz="1800" dirty="0" smtClean="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AutoShape 2" descr="denois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2228" name="AutoShape 4" descr="denois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2230" name="AutoShape 6" descr="denois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2232" name="AutoShape 8" descr="denois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5122" name="Picture 2" descr="Autoencoders Tutorial - Deep Autoencoders"/>
          <p:cNvPicPr>
            <a:picLocks noChangeAspect="1" noChangeArrowheads="1"/>
          </p:cNvPicPr>
          <p:nvPr/>
        </p:nvPicPr>
        <p:blipFill>
          <a:blip r:embed="rId2"/>
          <a:srcRect/>
          <a:stretch>
            <a:fillRect/>
          </a:stretch>
        </p:blipFill>
        <p:spPr bwMode="auto">
          <a:xfrm>
            <a:off x="304800" y="1428750"/>
            <a:ext cx="4648200" cy="3140676"/>
          </a:xfrm>
          <a:prstGeom prst="rect">
            <a:avLst/>
          </a:prstGeom>
          <a:noFill/>
        </p:spPr>
      </p:pic>
      <p:sp>
        <p:nvSpPr>
          <p:cNvPr id="8" name="Title 1"/>
          <p:cNvSpPr>
            <a:spLocks noGrp="1"/>
          </p:cNvSpPr>
          <p:nvPr>
            <p:ph type="title"/>
          </p:nvPr>
        </p:nvSpPr>
        <p:spPr>
          <a:xfrm>
            <a:off x="76200" y="118110"/>
            <a:ext cx="8686800" cy="1005840"/>
          </a:xfrm>
        </p:spPr>
        <p:txBody>
          <a:bodyPr>
            <a:normAutofit/>
          </a:bodyPr>
          <a:lstStyle/>
          <a:p>
            <a:pPr marL="969962" indent="-742950">
              <a:buFont typeface="+mj-lt"/>
              <a:buAutoNum type="arabicPeriod" startAt="3"/>
            </a:pPr>
            <a:r>
              <a:rPr lang="en-US" sz="3600" b="1" dirty="0" smtClean="0"/>
              <a:t>Deep Autoencoders</a:t>
            </a:r>
            <a:endParaRPr lang="en-US" sz="3600" dirty="0" smtClean="0"/>
          </a:p>
        </p:txBody>
      </p:sp>
      <p:sp>
        <p:nvSpPr>
          <p:cNvPr id="9" name="Rectangle 8"/>
          <p:cNvSpPr/>
          <p:nvPr/>
        </p:nvSpPr>
        <p:spPr>
          <a:xfrm>
            <a:off x="5181600" y="1885950"/>
            <a:ext cx="3657600" cy="2031325"/>
          </a:xfrm>
          <a:prstGeom prst="rect">
            <a:avLst/>
          </a:prstGeom>
        </p:spPr>
        <p:txBody>
          <a:bodyPr wrap="square">
            <a:spAutoFit/>
          </a:bodyPr>
          <a:lstStyle/>
          <a:p>
            <a:r>
              <a:rPr lang="en-US" dirty="0" smtClean="0"/>
              <a:t>Use cases of Deep Autoencoders</a:t>
            </a:r>
          </a:p>
          <a:p>
            <a:pPr marL="342900" indent="-342900">
              <a:lnSpc>
                <a:spcPct val="150000"/>
              </a:lnSpc>
              <a:buFont typeface="+mj-lt"/>
              <a:buAutoNum type="arabicPeriod"/>
            </a:pPr>
            <a:r>
              <a:rPr lang="en-US" dirty="0" smtClean="0"/>
              <a:t>Image Search</a:t>
            </a:r>
          </a:p>
          <a:p>
            <a:pPr marL="342900" indent="-342900">
              <a:lnSpc>
                <a:spcPct val="150000"/>
              </a:lnSpc>
              <a:buFont typeface="+mj-lt"/>
              <a:buAutoNum type="arabicPeriod"/>
            </a:pPr>
            <a:r>
              <a:rPr lang="en-US" dirty="0" smtClean="0"/>
              <a:t>Data Compression</a:t>
            </a:r>
          </a:p>
          <a:p>
            <a:pPr marL="342900" indent="-342900">
              <a:lnSpc>
                <a:spcPct val="150000"/>
              </a:lnSpc>
              <a:buFont typeface="+mj-lt"/>
              <a:buAutoNum type="arabicPeriod"/>
            </a:pPr>
            <a:r>
              <a:rPr lang="en-US" dirty="0" smtClean="0"/>
              <a:t>Topic Modeling &amp; Information Retrieval (IR)</a:t>
            </a: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AutoShape 2" descr="denois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2228" name="AutoShape 4" descr="denois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2230" name="AutoShape 6" descr="denois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2232" name="AutoShape 8" descr="denois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 name="Title 1"/>
          <p:cNvSpPr>
            <a:spLocks noGrp="1"/>
          </p:cNvSpPr>
          <p:nvPr>
            <p:ph type="title"/>
          </p:nvPr>
        </p:nvSpPr>
        <p:spPr>
          <a:xfrm>
            <a:off x="76200" y="118110"/>
            <a:ext cx="8686800" cy="1005840"/>
          </a:xfrm>
        </p:spPr>
        <p:txBody>
          <a:bodyPr>
            <a:normAutofit/>
          </a:bodyPr>
          <a:lstStyle/>
          <a:p>
            <a:pPr marL="969962" indent="-742950">
              <a:buFont typeface="+mj-lt"/>
              <a:buAutoNum type="arabicPeriod" startAt="3"/>
            </a:pPr>
            <a:r>
              <a:rPr lang="en-US" sz="3600" b="1" dirty="0" smtClean="0"/>
              <a:t>Deep Autoencoders</a:t>
            </a:r>
            <a:endParaRPr lang="en-US" sz="3600" dirty="0" smtClean="0"/>
          </a:p>
        </p:txBody>
      </p:sp>
      <p:sp>
        <p:nvSpPr>
          <p:cNvPr id="9" name="Rectangle 8"/>
          <p:cNvSpPr/>
          <p:nvPr/>
        </p:nvSpPr>
        <p:spPr>
          <a:xfrm>
            <a:off x="228600" y="1504950"/>
            <a:ext cx="8610600" cy="3631763"/>
          </a:xfrm>
          <a:prstGeom prst="rect">
            <a:avLst/>
          </a:prstGeom>
        </p:spPr>
        <p:txBody>
          <a:bodyPr wrap="square">
            <a:spAutoFit/>
          </a:bodyPr>
          <a:lstStyle/>
          <a:p>
            <a:pPr marL="342900" indent="-342900" algn="just">
              <a:buFont typeface="Wingdings" pitchFamily="2" charset="2"/>
              <a:buChar char="q"/>
            </a:pPr>
            <a:r>
              <a:rPr lang="en-US" sz="2000" b="1" dirty="0" smtClean="0"/>
              <a:t>Representation Learning in Natural Language Processing:</a:t>
            </a:r>
            <a:r>
              <a:rPr lang="en-US" sz="2000" dirty="0" smtClean="0"/>
              <a:t> Deep </a:t>
            </a:r>
            <a:r>
              <a:rPr lang="en-US" sz="2000" dirty="0" err="1" smtClean="0"/>
              <a:t>autoencoders</a:t>
            </a:r>
            <a:r>
              <a:rPr lang="en-US" sz="2000" dirty="0" smtClean="0"/>
              <a:t> can be applied to learn representations of text data, which can then be used for tasks like sentiment analysis, machine translation, and text classification.</a:t>
            </a:r>
          </a:p>
          <a:p>
            <a:pPr marL="342900" indent="-342900" algn="just">
              <a:buFont typeface="Wingdings" pitchFamily="2" charset="2"/>
              <a:buChar char="q"/>
            </a:pPr>
            <a:r>
              <a:rPr lang="en-US" sz="2000" b="1" dirty="0" smtClean="0"/>
              <a:t>Drug Discovery:</a:t>
            </a:r>
            <a:r>
              <a:rPr lang="en-US" sz="2000" dirty="0" smtClean="0"/>
              <a:t> Deep </a:t>
            </a:r>
            <a:r>
              <a:rPr lang="en-US" sz="2000" dirty="0" err="1" smtClean="0"/>
              <a:t>autoencoders</a:t>
            </a:r>
            <a:r>
              <a:rPr lang="en-US" sz="2000" dirty="0" smtClean="0"/>
              <a:t> can help analyze molecular data, predict chemical properties, and assist in drug discovery by learning meaningful molecular representations</a:t>
            </a:r>
          </a:p>
          <a:p>
            <a:pPr marL="342900" indent="-342900" algn="just">
              <a:lnSpc>
                <a:spcPct val="150000"/>
              </a:lnSpc>
              <a:buFont typeface="Wingdings" pitchFamily="2" charset="2"/>
              <a:buChar char="q"/>
            </a:pPr>
            <a:r>
              <a:rPr lang="en-US" sz="2000" b="1" dirty="0" smtClean="0"/>
              <a:t>Image Search</a:t>
            </a:r>
          </a:p>
          <a:p>
            <a:pPr marL="342900" indent="-342900" algn="just">
              <a:lnSpc>
                <a:spcPct val="150000"/>
              </a:lnSpc>
              <a:buFont typeface="Wingdings" pitchFamily="2" charset="2"/>
              <a:buChar char="q"/>
            </a:pPr>
            <a:r>
              <a:rPr lang="en-US" sz="2000" b="1" dirty="0" smtClean="0"/>
              <a:t>Data Compression</a:t>
            </a:r>
          </a:p>
          <a:p>
            <a:pPr marL="342900" indent="-342900" algn="just">
              <a:lnSpc>
                <a:spcPct val="150000"/>
              </a:lnSpc>
              <a:buFont typeface="Wingdings" pitchFamily="2" charset="2"/>
              <a:buChar char="q"/>
            </a:pPr>
            <a:r>
              <a:rPr lang="en-US" sz="2000" b="1" dirty="0" smtClean="0"/>
              <a:t>Information Retrieval (IR)</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AutoShape 2" descr="denois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2228" name="AutoShape 4" descr="denois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2230" name="AutoShape 6" descr="denois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2232" name="AutoShape 8" descr="denois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 name="Title 1"/>
          <p:cNvSpPr>
            <a:spLocks noGrp="1"/>
          </p:cNvSpPr>
          <p:nvPr>
            <p:ph type="title"/>
          </p:nvPr>
        </p:nvSpPr>
        <p:spPr>
          <a:xfrm>
            <a:off x="76200" y="118110"/>
            <a:ext cx="8686800" cy="1005840"/>
          </a:xfrm>
        </p:spPr>
        <p:txBody>
          <a:bodyPr>
            <a:normAutofit/>
          </a:bodyPr>
          <a:lstStyle/>
          <a:p>
            <a:pPr marL="969962" indent="-742950">
              <a:buFont typeface="+mj-lt"/>
              <a:buAutoNum type="arabicPeriod" startAt="3"/>
            </a:pPr>
            <a:r>
              <a:rPr lang="en-US" sz="3600" b="1" dirty="0" smtClean="0"/>
              <a:t>Deep Autoencoders</a:t>
            </a:r>
            <a:endParaRPr lang="en-US" sz="3600" dirty="0" smtClean="0"/>
          </a:p>
        </p:txBody>
      </p:sp>
      <p:sp>
        <p:nvSpPr>
          <p:cNvPr id="9" name="Rectangle 8"/>
          <p:cNvSpPr/>
          <p:nvPr/>
        </p:nvSpPr>
        <p:spPr>
          <a:xfrm>
            <a:off x="16778" y="1326684"/>
            <a:ext cx="9067800" cy="3670236"/>
          </a:xfrm>
          <a:prstGeom prst="rect">
            <a:avLst/>
          </a:prstGeom>
        </p:spPr>
        <p:txBody>
          <a:bodyPr wrap="square">
            <a:spAutoFit/>
          </a:bodyPr>
          <a:lstStyle/>
          <a:p>
            <a:pPr>
              <a:lnSpc>
                <a:spcPts val="3100"/>
              </a:lnSpc>
            </a:pPr>
            <a:r>
              <a:rPr lang="en-US" sz="2000" b="1" dirty="0" smtClean="0"/>
              <a:t>Encoder:</a:t>
            </a:r>
            <a:r>
              <a:rPr lang="en-US" sz="2000" dirty="0" smtClean="0"/>
              <a:t> The encoder part of the deep </a:t>
            </a:r>
            <a:r>
              <a:rPr lang="en-US" sz="2000" dirty="0" err="1" smtClean="0"/>
              <a:t>autoencoder</a:t>
            </a:r>
            <a:r>
              <a:rPr lang="en-US" sz="2000" dirty="0" smtClean="0"/>
              <a:t> takes the input data and maps it to a series of hidden layers, gradually reducing the dimensionality of the data. Each hidden layer learns to capture higher-level features and abstractions.</a:t>
            </a:r>
          </a:p>
          <a:p>
            <a:pPr>
              <a:lnSpc>
                <a:spcPts val="3100"/>
              </a:lnSpc>
            </a:pPr>
            <a:r>
              <a:rPr lang="en-US" sz="2000" b="1" dirty="0" smtClean="0"/>
              <a:t>Bottleneck Layer:</a:t>
            </a:r>
            <a:r>
              <a:rPr lang="en-US" sz="2000" dirty="0" smtClean="0"/>
              <a:t> The bottleneck layer is the middle layer of the network where the data is represented in a lower-dimensional space. This layer captures the most important features of the input data.</a:t>
            </a:r>
          </a:p>
          <a:p>
            <a:pPr>
              <a:lnSpc>
                <a:spcPts val="3100"/>
              </a:lnSpc>
            </a:pPr>
            <a:r>
              <a:rPr lang="en-US" sz="2000" b="1" dirty="0" smtClean="0"/>
              <a:t>Decoder:</a:t>
            </a:r>
            <a:r>
              <a:rPr lang="en-US" sz="2000" dirty="0" smtClean="0"/>
              <a:t> The decoder part of the deep </a:t>
            </a:r>
            <a:r>
              <a:rPr lang="en-US" sz="2000" dirty="0" err="1" smtClean="0"/>
              <a:t>autoencoder</a:t>
            </a:r>
            <a:r>
              <a:rPr lang="en-US" sz="2000" dirty="0" smtClean="0"/>
              <a:t> takes the bottleneck representation and maps it back to the original input dimensionality through a series of hidden layers. This process aims to reconstruct the input data as accurately as possible.</a:t>
            </a:r>
            <a:endParaRPr lang="en-US" sz="2000"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18110"/>
            <a:ext cx="8686800" cy="1005840"/>
          </a:xfrm>
        </p:spPr>
        <p:txBody>
          <a:bodyPr>
            <a:normAutofit/>
          </a:bodyPr>
          <a:lstStyle/>
          <a:p>
            <a:pPr marL="742950" indent="-742950">
              <a:buFont typeface="+mj-lt"/>
              <a:buAutoNum type="arabicPeriod" startAt="4"/>
            </a:pPr>
            <a:r>
              <a:rPr lang="en-US" sz="3600" dirty="0" smtClean="0"/>
              <a:t>Variational Autoencoders</a:t>
            </a:r>
          </a:p>
        </p:txBody>
      </p:sp>
      <p:sp>
        <p:nvSpPr>
          <p:cNvPr id="3" name="Content Placeholder 2"/>
          <p:cNvSpPr>
            <a:spLocks noGrp="1"/>
          </p:cNvSpPr>
          <p:nvPr>
            <p:ph sz="quarter" idx="13"/>
          </p:nvPr>
        </p:nvSpPr>
        <p:spPr>
          <a:xfrm>
            <a:off x="76200" y="1352550"/>
            <a:ext cx="8915400" cy="3657600"/>
          </a:xfrm>
        </p:spPr>
        <p:txBody>
          <a:bodyPr>
            <a:noAutofit/>
          </a:bodyPr>
          <a:lstStyle/>
          <a:p>
            <a:pPr algn="just"/>
            <a:r>
              <a:rPr lang="en-US" sz="2400" dirty="0" smtClean="0"/>
              <a:t>A Variational </a:t>
            </a:r>
            <a:r>
              <a:rPr lang="en-US" sz="2400" dirty="0" err="1" smtClean="0"/>
              <a:t>Autoencoder</a:t>
            </a:r>
            <a:r>
              <a:rPr lang="en-US" sz="2400" dirty="0" smtClean="0"/>
              <a:t> (VAE) is a deep learning model that can generate new data samples. It comprises two parts: an </a:t>
            </a:r>
            <a:r>
              <a:rPr lang="en-US" sz="2400" b="1" dirty="0" smtClean="0"/>
              <a:t>encoder network</a:t>
            </a:r>
            <a:r>
              <a:rPr lang="en-US" sz="2400" dirty="0" smtClean="0"/>
              <a:t> and a </a:t>
            </a:r>
            <a:r>
              <a:rPr lang="en-US" sz="2400" b="1" dirty="0" smtClean="0"/>
              <a:t>decoder network</a:t>
            </a:r>
            <a:r>
              <a:rPr lang="en-US" sz="2400" dirty="0" smtClean="0"/>
              <a:t>. The encoder network maps the input data to a lower-dimensional latent space, and the decoder network maps the latent representation back to the original data space. </a:t>
            </a:r>
          </a:p>
          <a:p>
            <a:pPr algn="just"/>
            <a:r>
              <a:rPr lang="en-US" sz="2400" dirty="0" smtClean="0"/>
              <a:t>Variational Autoencoders (VAEs) are generative models that learn a dataset's underlying probability distribution and generate new samples.</a:t>
            </a:r>
            <a:endParaRPr lang="en-US" sz="2300" dirty="0" smtClean="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18110"/>
            <a:ext cx="8686800" cy="1005840"/>
          </a:xfrm>
        </p:spPr>
        <p:txBody>
          <a:bodyPr>
            <a:normAutofit/>
          </a:bodyPr>
          <a:lstStyle/>
          <a:p>
            <a:pPr marL="742950" indent="-742950">
              <a:buFont typeface="+mj-lt"/>
              <a:buAutoNum type="arabicPeriod" startAt="4"/>
            </a:pPr>
            <a:r>
              <a:rPr lang="en-US" sz="3600" dirty="0" smtClean="0"/>
              <a:t>Variational Autoencoders</a:t>
            </a:r>
          </a:p>
        </p:txBody>
      </p:sp>
      <p:sp>
        <p:nvSpPr>
          <p:cNvPr id="3" name="Content Placeholder 2"/>
          <p:cNvSpPr>
            <a:spLocks noGrp="1"/>
          </p:cNvSpPr>
          <p:nvPr>
            <p:ph sz="quarter" idx="13"/>
          </p:nvPr>
        </p:nvSpPr>
        <p:spPr>
          <a:xfrm>
            <a:off x="152400" y="1352550"/>
            <a:ext cx="8839200" cy="3581400"/>
          </a:xfrm>
        </p:spPr>
        <p:txBody>
          <a:bodyPr>
            <a:noAutofit/>
          </a:bodyPr>
          <a:lstStyle/>
          <a:p>
            <a:pPr algn="just"/>
            <a:r>
              <a:rPr lang="en-US" sz="2600" dirty="0" smtClean="0"/>
              <a:t>They use an </a:t>
            </a:r>
            <a:r>
              <a:rPr lang="en-US" sz="2600" b="1" dirty="0" smtClean="0"/>
              <a:t>encoder-decoder</a:t>
            </a:r>
            <a:r>
              <a:rPr lang="en-US" sz="2600" dirty="0" smtClean="0"/>
              <a:t> architecture, where the encoder maps the input data to a latent representation, and the decoder tries to reconstruct the original data from this latent representation. The VAE is trained to minimize the difference between the original data and the reconstructed data, allowing it to learn the underlying distribution of the data and generate new samples that follow that same distribution. </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18110"/>
            <a:ext cx="8686800" cy="1005840"/>
          </a:xfrm>
        </p:spPr>
        <p:txBody>
          <a:bodyPr>
            <a:normAutofit/>
          </a:bodyPr>
          <a:lstStyle/>
          <a:p>
            <a:pPr marL="742950" indent="-742950">
              <a:buFont typeface="+mj-lt"/>
              <a:buAutoNum type="arabicPeriod" startAt="4"/>
            </a:pPr>
            <a:r>
              <a:rPr lang="en-US" sz="3600" dirty="0" smtClean="0"/>
              <a:t>Variational Autoencoders</a:t>
            </a:r>
          </a:p>
        </p:txBody>
      </p:sp>
      <p:sp>
        <p:nvSpPr>
          <p:cNvPr id="3" name="Content Placeholder 2"/>
          <p:cNvSpPr>
            <a:spLocks noGrp="1"/>
          </p:cNvSpPr>
          <p:nvPr>
            <p:ph sz="quarter" idx="13"/>
          </p:nvPr>
        </p:nvSpPr>
        <p:spPr>
          <a:xfrm>
            <a:off x="152400" y="1352550"/>
            <a:ext cx="8839200" cy="3581400"/>
          </a:xfrm>
        </p:spPr>
        <p:txBody>
          <a:bodyPr>
            <a:noAutofit/>
          </a:bodyPr>
          <a:lstStyle/>
          <a:p>
            <a:r>
              <a:rPr lang="en-US" sz="2400" dirty="0" smtClean="0"/>
              <a:t>One of the key advantages of VAEs is that they can generate new data samples similar to the training data. This is because the latent space learned by the VAE is continuous, which allows the decoder to generate new data points that are smoothly interpolated between the training data points.</a:t>
            </a:r>
          </a:p>
          <a:p>
            <a:r>
              <a:rPr lang="en-US" sz="2400" dirty="0" smtClean="0"/>
              <a:t>VAEs have some applications, including image generation, text generation, and density estimation. They have also been used in various fields, including computer vision, natural language processing, and finance.</a:t>
            </a:r>
          </a:p>
          <a:p>
            <a:endParaRPr lang="en-US" sz="2400" dirty="0" smtClean="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18110"/>
            <a:ext cx="8686800" cy="1005840"/>
          </a:xfrm>
        </p:spPr>
        <p:txBody>
          <a:bodyPr>
            <a:normAutofit/>
          </a:bodyPr>
          <a:lstStyle/>
          <a:p>
            <a:pPr marL="742950" indent="-742950">
              <a:buFont typeface="+mj-lt"/>
              <a:buAutoNum type="arabicPeriod" startAt="4"/>
            </a:pPr>
            <a:r>
              <a:rPr lang="en-US" sz="3600" dirty="0" smtClean="0"/>
              <a:t>Variational Autoencoders</a:t>
            </a:r>
          </a:p>
        </p:txBody>
      </p:sp>
      <p:sp>
        <p:nvSpPr>
          <p:cNvPr id="3" name="Content Placeholder 2"/>
          <p:cNvSpPr>
            <a:spLocks noGrp="1"/>
          </p:cNvSpPr>
          <p:nvPr>
            <p:ph sz="quarter" idx="13"/>
          </p:nvPr>
        </p:nvSpPr>
        <p:spPr>
          <a:xfrm>
            <a:off x="76200" y="1352550"/>
            <a:ext cx="8915400" cy="914400"/>
          </a:xfrm>
        </p:spPr>
        <p:txBody>
          <a:bodyPr>
            <a:noAutofit/>
          </a:bodyPr>
          <a:lstStyle/>
          <a:p>
            <a:pPr>
              <a:buNone/>
            </a:pPr>
            <a:r>
              <a:rPr lang="en-US" sz="2400" dirty="0" smtClean="0"/>
              <a:t>For example : </a:t>
            </a:r>
          </a:p>
          <a:p>
            <a:r>
              <a:rPr lang="en-US" sz="2400" dirty="0" smtClean="0"/>
              <a:t>This is what a </a:t>
            </a:r>
            <a:r>
              <a:rPr lang="en-US" sz="2400" dirty="0" err="1" smtClean="0"/>
              <a:t>variational</a:t>
            </a:r>
            <a:r>
              <a:rPr lang="en-US" sz="2400" dirty="0" smtClean="0"/>
              <a:t> </a:t>
            </a:r>
            <a:r>
              <a:rPr lang="en-US" sz="2400" dirty="0" err="1" smtClean="0"/>
              <a:t>autoencoder</a:t>
            </a:r>
            <a:r>
              <a:rPr lang="en-US" sz="2400" dirty="0" smtClean="0"/>
              <a:t> would learn from the input:</a:t>
            </a:r>
          </a:p>
        </p:txBody>
      </p:sp>
      <p:pic>
        <p:nvPicPr>
          <p:cNvPr id="53250" name="Picture 2" descr="How variational autoencoders work"/>
          <p:cNvPicPr>
            <a:picLocks noChangeAspect="1" noChangeArrowheads="1"/>
          </p:cNvPicPr>
          <p:nvPr/>
        </p:nvPicPr>
        <p:blipFill>
          <a:blip r:embed="rId2"/>
          <a:srcRect/>
          <a:stretch>
            <a:fillRect/>
          </a:stretch>
        </p:blipFill>
        <p:spPr bwMode="auto">
          <a:xfrm>
            <a:off x="1371600" y="2190750"/>
            <a:ext cx="6623762" cy="2895600"/>
          </a:xfrm>
          <a:prstGeom prst="rect">
            <a:avLst/>
          </a:prstGeo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9394" name="Picture 2" descr="Variational Autoencoders as a Generative Model"/>
          <p:cNvPicPr>
            <a:picLocks noChangeAspect="1" noChangeArrowheads="1" noCrop="1"/>
          </p:cNvPicPr>
          <p:nvPr/>
        </p:nvPicPr>
        <p:blipFill>
          <a:blip r:embed="rId2"/>
          <a:srcRect/>
          <a:stretch>
            <a:fillRect/>
          </a:stretch>
        </p:blipFill>
        <p:spPr bwMode="auto">
          <a:xfrm>
            <a:off x="304800" y="361950"/>
            <a:ext cx="7772400" cy="5715000"/>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152400" y="118110"/>
            <a:ext cx="8610600" cy="1005840"/>
          </a:xfrm>
        </p:spPr>
        <p:txBody>
          <a:bodyPr>
            <a:normAutofit/>
          </a:bodyPr>
          <a:lstStyle/>
          <a:p>
            <a:r>
              <a:rPr lang="en-US" sz="4000" dirty="0" smtClean="0"/>
              <a:t>Architecture</a:t>
            </a:r>
            <a:endParaRPr lang="en-US" sz="4000" dirty="0"/>
          </a:p>
        </p:txBody>
      </p:sp>
      <p:sp>
        <p:nvSpPr>
          <p:cNvPr id="3" name="Rectangle 2"/>
          <p:cNvSpPr>
            <a:spLocks noGrp="1"/>
          </p:cNvSpPr>
          <p:nvPr>
            <p:ph sz="quarter" idx="13"/>
          </p:nvPr>
        </p:nvSpPr>
        <p:spPr>
          <a:xfrm>
            <a:off x="152400" y="1352551"/>
            <a:ext cx="8839200" cy="3657599"/>
          </a:xfrm>
        </p:spPr>
        <p:txBody>
          <a:bodyPr>
            <a:noAutofit/>
          </a:bodyPr>
          <a:lstStyle/>
          <a:p>
            <a:pPr>
              <a:spcBef>
                <a:spcPts val="200"/>
              </a:spcBef>
              <a:buNone/>
            </a:pPr>
            <a:r>
              <a:rPr lang="en-US" sz="2000" dirty="0" smtClean="0"/>
              <a:t>An </a:t>
            </a:r>
            <a:r>
              <a:rPr lang="en-US" sz="2000" dirty="0" err="1" smtClean="0"/>
              <a:t>Autoencoder</a:t>
            </a:r>
            <a:r>
              <a:rPr lang="en-US" sz="2000" dirty="0" smtClean="0"/>
              <a:t> consists of three layers:</a:t>
            </a:r>
          </a:p>
          <a:p>
            <a:pPr marL="461963" indent="-393700" algn="just">
              <a:spcBef>
                <a:spcPts val="200"/>
              </a:spcBef>
              <a:buSzPct val="100000"/>
              <a:buFont typeface="+mj-lt"/>
              <a:buAutoNum type="arabicPeriod"/>
            </a:pPr>
            <a:r>
              <a:rPr lang="en-US" sz="2000" b="1" dirty="0" smtClean="0"/>
              <a:t>Encoder :</a:t>
            </a:r>
            <a:r>
              <a:rPr lang="en-US" sz="2000" dirty="0" smtClean="0"/>
              <a:t> It compresses the input image into a latent space representation. It encodes the input image as a compressed representation in a reduced dimension. The compressed image is a distorted version of the original image.</a:t>
            </a:r>
          </a:p>
          <a:p>
            <a:pPr marL="461963" indent="-393700" algn="just">
              <a:spcBef>
                <a:spcPts val="200"/>
              </a:spcBef>
              <a:buSzPct val="100000"/>
              <a:buFont typeface="+mj-lt"/>
              <a:buAutoNum type="arabicPeriod"/>
            </a:pPr>
            <a:r>
              <a:rPr lang="en-US" sz="2000" b="1" dirty="0" smtClean="0"/>
              <a:t>Code :</a:t>
            </a:r>
            <a:r>
              <a:rPr lang="en-US" sz="2000" dirty="0" smtClean="0"/>
              <a:t> The Code layer represents the compressed input fed to the decoder layer.</a:t>
            </a:r>
          </a:p>
          <a:p>
            <a:pPr marL="461963" indent="-393700" algn="just">
              <a:spcBef>
                <a:spcPts val="200"/>
              </a:spcBef>
              <a:buSzPct val="100000"/>
              <a:buFont typeface="+mj-lt"/>
              <a:buAutoNum type="arabicPeriod"/>
            </a:pPr>
            <a:r>
              <a:rPr lang="en-US" sz="2000" b="1" dirty="0" smtClean="0"/>
              <a:t>Decoder : </a:t>
            </a:r>
            <a:r>
              <a:rPr lang="en-US" sz="2000" dirty="0" smtClean="0"/>
              <a:t>This layer </a:t>
            </a:r>
            <a:r>
              <a:rPr lang="en-US" sz="2000" b="1" dirty="0" smtClean="0"/>
              <a:t>decodes</a:t>
            </a:r>
            <a:r>
              <a:rPr lang="en-US" sz="2000" dirty="0" smtClean="0"/>
              <a:t> the encoded image back to the original dimension. The decoded image is a </a:t>
            </a:r>
            <a:r>
              <a:rPr lang="en-US" sz="2000" dirty="0" err="1" smtClean="0"/>
              <a:t>lossy</a:t>
            </a:r>
            <a:r>
              <a:rPr lang="en-US" sz="2000" dirty="0" smtClean="0"/>
              <a:t> reconstruction of the original image and it is reconstructed from the latent space representation.</a:t>
            </a:r>
          </a:p>
          <a:p>
            <a:pPr marL="285750" indent="-285750" algn="just">
              <a:lnSpc>
                <a:spcPct val="110000"/>
              </a:lnSpc>
              <a:spcBef>
                <a:spcPts val="200"/>
              </a:spcBef>
              <a:buFont typeface="Wingdings" pitchFamily="2" charset="2"/>
              <a:buChar char="Ø"/>
            </a:pPr>
            <a:r>
              <a:rPr lang="en-US" sz="2000" dirty="0" smtClean="0"/>
              <a:t>The layer between the encoder and decoder, </a:t>
            </a:r>
            <a:r>
              <a:rPr lang="en-US" sz="2000" dirty="0" err="1" smtClean="0"/>
              <a:t>ie</a:t>
            </a:r>
            <a:r>
              <a:rPr lang="en-US" sz="2000" dirty="0" smtClean="0"/>
              <a:t>. the code is also known as </a:t>
            </a:r>
            <a:r>
              <a:rPr lang="en-US" sz="2000" b="1" dirty="0" smtClean="0"/>
              <a:t>Bottleneck</a:t>
            </a:r>
            <a:r>
              <a:rPr lang="en-US" sz="2000" dirty="0" smtClean="0"/>
              <a:t>.</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a:t>
            </a:r>
            <a:endParaRPr lang="en-US" dirty="0"/>
          </a:p>
        </p:txBody>
      </p:sp>
      <p:sp>
        <p:nvSpPr>
          <p:cNvPr id="3" name="Content Placeholder 2"/>
          <p:cNvSpPr>
            <a:spLocks noGrp="1"/>
          </p:cNvSpPr>
          <p:nvPr>
            <p:ph sz="quarter" idx="13"/>
          </p:nvPr>
        </p:nvSpPr>
        <p:spPr/>
        <p:txBody>
          <a:bodyPr>
            <a:normAutofit fontScale="77500" lnSpcReduction="20000"/>
          </a:bodyPr>
          <a:lstStyle/>
          <a:p>
            <a:r>
              <a:rPr lang="en-US" b="1" dirty="0" smtClean="0"/>
              <a:t>Data Generation and Synthesis:</a:t>
            </a:r>
            <a:r>
              <a:rPr lang="en-US" dirty="0" smtClean="0"/>
              <a:t> VAEs can generate new data samples that resemble the training data. This has applications in creating realistic images, text, music, and other types of creative content.</a:t>
            </a:r>
          </a:p>
          <a:p>
            <a:r>
              <a:rPr lang="en-US" b="1" dirty="0" smtClean="0"/>
              <a:t>Image-to-Image Translation:</a:t>
            </a:r>
            <a:r>
              <a:rPr lang="en-US" dirty="0" smtClean="0"/>
              <a:t> VAEs can be used for tasks like image style transfer, where they learn the latent representations of images and then manipulate these representations to generate images in different styles or domains.</a:t>
            </a:r>
          </a:p>
          <a:p>
            <a:r>
              <a:rPr lang="en-US" b="1" dirty="0" smtClean="0"/>
              <a:t>Data Augmentation:</a:t>
            </a:r>
            <a:r>
              <a:rPr lang="en-US" dirty="0" smtClean="0"/>
              <a:t> VAEs can generate augmented versions of existing data, aiding in improving the performance of machine learning models by increasing the diversity of the training dataset.</a:t>
            </a:r>
          </a:p>
          <a:p>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a:t>
            </a:r>
            <a:endParaRPr lang="en-US" dirty="0"/>
          </a:p>
        </p:txBody>
      </p:sp>
      <p:sp>
        <p:nvSpPr>
          <p:cNvPr id="3" name="Content Placeholder 2"/>
          <p:cNvSpPr>
            <a:spLocks noGrp="1"/>
          </p:cNvSpPr>
          <p:nvPr>
            <p:ph sz="quarter" idx="13"/>
          </p:nvPr>
        </p:nvSpPr>
        <p:spPr>
          <a:xfrm>
            <a:off x="228600" y="1352550"/>
            <a:ext cx="8534400" cy="3505200"/>
          </a:xfrm>
        </p:spPr>
        <p:txBody>
          <a:bodyPr>
            <a:normAutofit fontScale="77500" lnSpcReduction="20000"/>
          </a:bodyPr>
          <a:lstStyle/>
          <a:p>
            <a:r>
              <a:rPr lang="en-US" b="1" dirty="0" smtClean="0"/>
              <a:t>Natural Language Generation:</a:t>
            </a:r>
            <a:r>
              <a:rPr lang="en-US" dirty="0" smtClean="0"/>
              <a:t> In natural language processing, VAEs can generate coherent and contextually relevant text, which is useful for </a:t>
            </a:r>
            <a:r>
              <a:rPr lang="en-US" dirty="0" err="1" smtClean="0"/>
              <a:t>chatbots</a:t>
            </a:r>
            <a:r>
              <a:rPr lang="en-US" dirty="0" smtClean="0"/>
              <a:t>, content generation, and creative writing.</a:t>
            </a:r>
          </a:p>
          <a:p>
            <a:r>
              <a:rPr lang="en-US" b="1" dirty="0" smtClean="0"/>
              <a:t>Style Transfer and Image Manipulation:</a:t>
            </a:r>
            <a:r>
              <a:rPr lang="en-US" dirty="0" smtClean="0"/>
              <a:t> VAEs can be used to separate content and style information from images, allowing users to manipulate and transfer artistic styles between images.</a:t>
            </a:r>
          </a:p>
          <a:p>
            <a:r>
              <a:rPr lang="en-US" b="1" dirty="0" smtClean="0"/>
              <a:t>Image Inpainting:</a:t>
            </a:r>
            <a:r>
              <a:rPr lang="en-US" dirty="0" smtClean="0"/>
              <a:t> VAEs can fill in missing parts of an image, which has applications in image editing, restoration, and completion.</a:t>
            </a:r>
          </a:p>
          <a:p>
            <a:r>
              <a:rPr lang="en-US" b="1" dirty="0" smtClean="0"/>
              <a:t>Super-Resolution Imaging:</a:t>
            </a:r>
            <a:r>
              <a:rPr lang="en-US" dirty="0" smtClean="0"/>
              <a:t> VAEs can be used to enhance the resolution of images by learning a mapping between low-resolution and high-resolution images.</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18110"/>
            <a:ext cx="8610600" cy="1005840"/>
          </a:xfrm>
        </p:spPr>
        <p:txBody>
          <a:bodyPr>
            <a:normAutofit fontScale="90000"/>
          </a:bodyPr>
          <a:lstStyle/>
          <a:p>
            <a:r>
              <a:rPr lang="en-US" dirty="0" smtClean="0"/>
              <a:t>Generative Adversarial Networks(GANs)</a:t>
            </a:r>
            <a:endParaRPr lang="en-US" dirty="0"/>
          </a:p>
        </p:txBody>
      </p:sp>
      <p:sp>
        <p:nvSpPr>
          <p:cNvPr id="3" name="Content Placeholder 2"/>
          <p:cNvSpPr>
            <a:spLocks noGrp="1"/>
          </p:cNvSpPr>
          <p:nvPr>
            <p:ph sz="quarter" idx="13"/>
          </p:nvPr>
        </p:nvSpPr>
        <p:spPr>
          <a:xfrm>
            <a:off x="152400" y="1352550"/>
            <a:ext cx="8763000" cy="3790950"/>
          </a:xfrm>
        </p:spPr>
        <p:txBody>
          <a:bodyPr>
            <a:normAutofit/>
          </a:bodyPr>
          <a:lstStyle/>
          <a:p>
            <a:pPr algn="just"/>
            <a:r>
              <a:rPr lang="en-US" sz="2500" dirty="0" smtClean="0"/>
              <a:t>Generative Adversarial Networks or GANs are types of Neural Networks used for Unsupervised learning</a:t>
            </a:r>
          </a:p>
          <a:p>
            <a:pPr algn="just"/>
            <a:r>
              <a:rPr lang="en-US" sz="2500" dirty="0" smtClean="0"/>
              <a:t>GANs were introduced in 2014 by Ian J. </a:t>
            </a:r>
            <a:r>
              <a:rPr lang="en-US" sz="2500" dirty="0" err="1" smtClean="0"/>
              <a:t>Goodfellow</a:t>
            </a:r>
            <a:r>
              <a:rPr lang="en-US" sz="2500" dirty="0" smtClean="0"/>
              <a:t> and teammates.</a:t>
            </a:r>
          </a:p>
          <a:p>
            <a:pPr algn="just"/>
            <a:r>
              <a:rPr lang="en-US" sz="2500" b="1" dirty="0" smtClean="0"/>
              <a:t>Generative</a:t>
            </a:r>
            <a:r>
              <a:rPr lang="en-US" sz="2500" dirty="0" smtClean="0"/>
              <a:t> which means that there is a network that is constantly generating new data and the second word is </a:t>
            </a:r>
            <a:r>
              <a:rPr lang="en-US" sz="2500" b="1" dirty="0" smtClean="0"/>
              <a:t>Adversarial</a:t>
            </a:r>
            <a:r>
              <a:rPr lang="en-US" sz="2500" dirty="0" smtClean="0"/>
              <a:t> which means that it involves two networks opposing each other and </a:t>
            </a:r>
            <a:r>
              <a:rPr lang="en-US" sz="2500" b="1" dirty="0" smtClean="0"/>
              <a:t>Network</a:t>
            </a:r>
            <a:r>
              <a:rPr lang="en-US" sz="2500" dirty="0" smtClean="0"/>
              <a:t> simply means an order of data that is going ahead and generate new data.</a:t>
            </a:r>
            <a:endParaRPr lang="en-US" sz="2500"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Generative Adversarial Networks(GANs)</a:t>
            </a:r>
            <a:endParaRPr lang="en-US" dirty="0"/>
          </a:p>
        </p:txBody>
      </p:sp>
      <p:pic>
        <p:nvPicPr>
          <p:cNvPr id="1026" name="Picture 2"/>
          <p:cNvPicPr>
            <a:picLocks noChangeAspect="1" noChangeArrowheads="1"/>
          </p:cNvPicPr>
          <p:nvPr/>
        </p:nvPicPr>
        <p:blipFill>
          <a:blip r:embed="rId2"/>
          <a:srcRect/>
          <a:stretch>
            <a:fillRect/>
          </a:stretch>
        </p:blipFill>
        <p:spPr bwMode="auto">
          <a:xfrm>
            <a:off x="838200" y="1504950"/>
            <a:ext cx="7912070" cy="347379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534400" cy="1005840"/>
          </a:xfrm>
        </p:spPr>
        <p:txBody>
          <a:bodyPr>
            <a:normAutofit fontScale="90000"/>
          </a:bodyPr>
          <a:lstStyle/>
          <a:p>
            <a:r>
              <a:rPr lang="en-US" dirty="0" smtClean="0"/>
              <a:t>Generative Adversarial Networks(GANs)</a:t>
            </a:r>
            <a:endParaRPr lang="en-US" dirty="0"/>
          </a:p>
        </p:txBody>
      </p:sp>
      <p:sp>
        <p:nvSpPr>
          <p:cNvPr id="3" name="Content Placeholder 2"/>
          <p:cNvSpPr>
            <a:spLocks noGrp="1"/>
          </p:cNvSpPr>
          <p:nvPr>
            <p:ph sz="quarter" idx="13"/>
          </p:nvPr>
        </p:nvSpPr>
        <p:spPr>
          <a:xfrm>
            <a:off x="228600" y="1352550"/>
            <a:ext cx="8686800" cy="3657600"/>
          </a:xfrm>
        </p:spPr>
        <p:txBody>
          <a:bodyPr>
            <a:normAutofit fontScale="92500" lnSpcReduction="10000"/>
          </a:bodyPr>
          <a:lstStyle/>
          <a:p>
            <a:pPr algn="just"/>
            <a:r>
              <a:rPr lang="en-US" dirty="0" smtClean="0"/>
              <a:t>It consists of 2 models that automatically discover and learn the patterns in input data. </a:t>
            </a:r>
          </a:p>
          <a:p>
            <a:pPr algn="just"/>
            <a:r>
              <a:rPr lang="en-US" dirty="0" smtClean="0"/>
              <a:t>GANs consists of two networks, a Generator </a:t>
            </a:r>
            <a:r>
              <a:rPr lang="en-US" b="1" dirty="0" smtClean="0"/>
              <a:t>G(x)</a:t>
            </a:r>
            <a:r>
              <a:rPr lang="en-US" dirty="0" smtClean="0"/>
              <a:t>, and a Discriminator </a:t>
            </a:r>
            <a:r>
              <a:rPr lang="en-US" b="1" dirty="0" smtClean="0"/>
              <a:t>D(x)</a:t>
            </a:r>
            <a:r>
              <a:rPr lang="en-US" dirty="0" smtClean="0"/>
              <a:t>. They both play an adversarial game where the generator tries to fool the discriminator by generating data similar to those in the training set. The Discriminator tries not to be fooled by identifying fake data from real data. They both work simultaneously to learn and train complex data like audio, video or image files.</a:t>
            </a:r>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228600" y="170679"/>
            <a:ext cx="8582025" cy="474422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GAN</a:t>
            </a:r>
            <a:endParaRPr lang="en-US" dirty="0"/>
          </a:p>
        </p:txBody>
      </p:sp>
      <p:sp>
        <p:nvSpPr>
          <p:cNvPr id="3" name="Content Placeholder 2"/>
          <p:cNvSpPr>
            <a:spLocks noGrp="1"/>
          </p:cNvSpPr>
          <p:nvPr>
            <p:ph sz="quarter" idx="13"/>
          </p:nvPr>
        </p:nvSpPr>
        <p:spPr>
          <a:xfrm>
            <a:off x="609600" y="1352550"/>
            <a:ext cx="8153400" cy="990600"/>
          </a:xfrm>
        </p:spPr>
        <p:txBody>
          <a:bodyPr>
            <a:normAutofit lnSpcReduction="10000"/>
          </a:bodyPr>
          <a:lstStyle/>
          <a:p>
            <a:r>
              <a:rPr lang="en-US" sz="2000" dirty="0" smtClean="0"/>
              <a:t>Shown below is an example of a GAN. There is a database that has real 100 rupee notes. The generator neural network generates fake 100 rupee notes. The discriminator network will help identify the real and fake notes.</a:t>
            </a:r>
            <a:endParaRPr lang="en-US" sz="2000" dirty="0"/>
          </a:p>
        </p:txBody>
      </p:sp>
      <p:pic>
        <p:nvPicPr>
          <p:cNvPr id="3074" name="Picture 2" descr="GAN"/>
          <p:cNvPicPr>
            <a:picLocks noChangeAspect="1" noChangeArrowheads="1"/>
          </p:cNvPicPr>
          <p:nvPr/>
        </p:nvPicPr>
        <p:blipFill>
          <a:blip r:embed="rId2"/>
          <a:srcRect/>
          <a:stretch>
            <a:fillRect/>
          </a:stretch>
        </p:blipFill>
        <p:spPr bwMode="auto">
          <a:xfrm>
            <a:off x="2514600" y="2345157"/>
            <a:ext cx="4933950" cy="2664993"/>
          </a:xfrm>
          <a:prstGeom prst="rect">
            <a:avLst/>
          </a:prstGeom>
          <a:noFill/>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a Generator?</a:t>
            </a:r>
            <a:endParaRPr lang="en-US" dirty="0"/>
          </a:p>
        </p:txBody>
      </p:sp>
      <p:sp>
        <p:nvSpPr>
          <p:cNvPr id="3" name="Content Placeholder 2"/>
          <p:cNvSpPr>
            <a:spLocks noGrp="1"/>
          </p:cNvSpPr>
          <p:nvPr>
            <p:ph sz="quarter" idx="13"/>
          </p:nvPr>
        </p:nvSpPr>
        <p:spPr>
          <a:xfrm>
            <a:off x="228600" y="1352550"/>
            <a:ext cx="8686800" cy="1981200"/>
          </a:xfrm>
        </p:spPr>
        <p:txBody>
          <a:bodyPr>
            <a:normAutofit fontScale="70000" lnSpcReduction="20000"/>
          </a:bodyPr>
          <a:lstStyle/>
          <a:p>
            <a:pPr algn="just"/>
            <a:r>
              <a:rPr lang="en-US" dirty="0" smtClean="0"/>
              <a:t>A Generator in GANs is a neural network that creates fake data to be trained on the discriminator. It learns to generate plausible data. The generated examples/instances become negative training examples for the discriminator. It takes a fixed-length random vector carrying noise as input and generates a sample. </a:t>
            </a:r>
          </a:p>
          <a:p>
            <a:pPr algn="just"/>
            <a:r>
              <a:rPr lang="en-US" dirty="0" smtClean="0"/>
              <a:t>The main aim of the Generator is to make the discriminator classify its output as real. </a:t>
            </a:r>
          </a:p>
        </p:txBody>
      </p:sp>
      <p:pic>
        <p:nvPicPr>
          <p:cNvPr id="12290" name="Picture 2" descr="GeneratorNetwork."/>
          <p:cNvPicPr>
            <a:picLocks noChangeAspect="1" noChangeArrowheads="1"/>
          </p:cNvPicPr>
          <p:nvPr/>
        </p:nvPicPr>
        <p:blipFill>
          <a:blip r:embed="rId3"/>
          <a:srcRect/>
          <a:stretch>
            <a:fillRect/>
          </a:stretch>
        </p:blipFill>
        <p:spPr bwMode="auto">
          <a:xfrm>
            <a:off x="1219200" y="3384797"/>
            <a:ext cx="6858000" cy="1701553"/>
          </a:xfrm>
          <a:prstGeom prst="rect">
            <a:avLst/>
          </a:prstGeom>
          <a:noFill/>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Generator?</a:t>
            </a:r>
            <a:endParaRPr lang="en-US" dirty="0"/>
          </a:p>
        </p:txBody>
      </p:sp>
      <p:sp>
        <p:nvSpPr>
          <p:cNvPr id="3" name="Content Placeholder 2"/>
          <p:cNvSpPr>
            <a:spLocks noGrp="1"/>
          </p:cNvSpPr>
          <p:nvPr>
            <p:ph sz="quarter" idx="13"/>
          </p:nvPr>
        </p:nvSpPr>
        <p:spPr/>
        <p:txBody>
          <a:bodyPr>
            <a:normAutofit fontScale="92500" lnSpcReduction="20000"/>
          </a:bodyPr>
          <a:lstStyle/>
          <a:p>
            <a:pPr>
              <a:buNone/>
            </a:pPr>
            <a:r>
              <a:rPr lang="en-US" dirty="0" smtClean="0"/>
              <a:t>The part of the GAN that trains the Generator includes:</a:t>
            </a:r>
          </a:p>
          <a:p>
            <a:pPr marL="569913" indent="-342900"/>
            <a:r>
              <a:rPr lang="en-US" dirty="0" smtClean="0"/>
              <a:t>noisy input vector</a:t>
            </a:r>
          </a:p>
          <a:p>
            <a:pPr marL="569913" indent="-342900"/>
            <a:r>
              <a:rPr lang="en-US" dirty="0" smtClean="0"/>
              <a:t>generator network, which transforms the random input into a data instance</a:t>
            </a:r>
          </a:p>
          <a:p>
            <a:pPr marL="569913" indent="-342900"/>
            <a:r>
              <a:rPr lang="en-US" dirty="0" smtClean="0"/>
              <a:t>discriminator network, which classifies the generated data </a:t>
            </a:r>
          </a:p>
          <a:p>
            <a:pPr marL="569913" indent="-342900"/>
            <a:r>
              <a:rPr lang="en-US" dirty="0" smtClean="0"/>
              <a:t>generator loss, which penalizes the Generator for failing to dolt the discriminator</a:t>
            </a:r>
          </a:p>
          <a:p>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a Generator?</a:t>
            </a:r>
            <a:endParaRPr lang="en-US" dirty="0"/>
          </a:p>
        </p:txBody>
      </p:sp>
      <p:sp>
        <p:nvSpPr>
          <p:cNvPr id="3" name="Content Placeholder 2"/>
          <p:cNvSpPr>
            <a:spLocks noGrp="1"/>
          </p:cNvSpPr>
          <p:nvPr>
            <p:ph sz="quarter" idx="13"/>
          </p:nvPr>
        </p:nvSpPr>
        <p:spPr>
          <a:xfrm>
            <a:off x="228600" y="1352550"/>
            <a:ext cx="8686800" cy="1981200"/>
          </a:xfrm>
        </p:spPr>
        <p:txBody>
          <a:bodyPr>
            <a:normAutofit/>
          </a:bodyPr>
          <a:lstStyle/>
          <a:p>
            <a:pPr algn="just"/>
            <a:r>
              <a:rPr lang="en-US" sz="2000" dirty="0" smtClean="0"/>
              <a:t>The backpropagation method is used to adjust each weight in the right direction by calculating the weight's impact on the output. It is also used to obtain gradients and these gradients can help change the generator weights.</a:t>
            </a:r>
          </a:p>
        </p:txBody>
      </p:sp>
      <p:pic>
        <p:nvPicPr>
          <p:cNvPr id="84994" name="Picture 2" descr="GeneratorTraining"/>
          <p:cNvPicPr>
            <a:picLocks noChangeAspect="1" noChangeArrowheads="1"/>
          </p:cNvPicPr>
          <p:nvPr/>
        </p:nvPicPr>
        <p:blipFill>
          <a:blip r:embed="rId3"/>
          <a:srcRect/>
          <a:stretch>
            <a:fillRect/>
          </a:stretch>
        </p:blipFill>
        <p:spPr bwMode="auto">
          <a:xfrm>
            <a:off x="1676400" y="2495550"/>
            <a:ext cx="5932199" cy="2514600"/>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152400" y="118110"/>
            <a:ext cx="8610600" cy="1005840"/>
          </a:xfrm>
        </p:spPr>
        <p:txBody>
          <a:bodyPr>
            <a:normAutofit/>
          </a:bodyPr>
          <a:lstStyle/>
          <a:p>
            <a:r>
              <a:rPr lang="en-US" sz="4000" dirty="0" smtClean="0"/>
              <a:t>Architecture</a:t>
            </a:r>
            <a:endParaRPr lang="en-US" sz="4000" dirty="0"/>
          </a:p>
        </p:txBody>
      </p:sp>
      <p:sp>
        <p:nvSpPr>
          <p:cNvPr id="3" name="Rectangle 2"/>
          <p:cNvSpPr>
            <a:spLocks noGrp="1"/>
          </p:cNvSpPr>
          <p:nvPr>
            <p:ph sz="quarter" idx="13"/>
          </p:nvPr>
        </p:nvSpPr>
        <p:spPr>
          <a:xfrm>
            <a:off x="152400" y="1352551"/>
            <a:ext cx="8839200" cy="1219199"/>
          </a:xfrm>
        </p:spPr>
        <p:txBody>
          <a:bodyPr>
            <a:noAutofit/>
          </a:bodyPr>
          <a:lstStyle/>
          <a:p>
            <a:pPr marL="285750" indent="-285750" algn="just">
              <a:buFont typeface="Wingdings" pitchFamily="2" charset="2"/>
              <a:buChar char="Ø"/>
            </a:pPr>
            <a:r>
              <a:rPr lang="en-US" sz="2400" dirty="0" smtClean="0"/>
              <a:t>The encoder compresses the input and produces the code, the decoder then reconstructs the input only using this code.</a:t>
            </a:r>
          </a:p>
          <a:p>
            <a:pPr marL="285750" indent="-285750" algn="just">
              <a:buFont typeface="Wingdings" pitchFamily="2" charset="2"/>
              <a:buChar char="Ø"/>
            </a:pPr>
            <a:r>
              <a:rPr lang="en-US" sz="2400" dirty="0" smtClean="0"/>
              <a:t>To build an </a:t>
            </a:r>
            <a:r>
              <a:rPr lang="en-US" sz="2400" dirty="0" err="1" smtClean="0"/>
              <a:t>autoencoder</a:t>
            </a:r>
            <a:r>
              <a:rPr lang="en-US" sz="2400" dirty="0" smtClean="0"/>
              <a:t> we need 3 things: an encoding method, decoding method, and a loss function to compare the output with the target. </a:t>
            </a:r>
            <a:endParaRPr lang="en-US" sz="2100" dirty="0" smtClean="0"/>
          </a:p>
        </p:txBody>
      </p:sp>
      <p:pic>
        <p:nvPicPr>
          <p:cNvPr id="2050" name="Picture 2" descr="https://miro.medium.com/v2/resize:fit:1050/1*MMRDQ4g3QvQNc7iJsKM9pg@2x.png"/>
          <p:cNvPicPr>
            <a:picLocks noChangeAspect="1" noChangeArrowheads="1"/>
          </p:cNvPicPr>
          <p:nvPr/>
        </p:nvPicPr>
        <p:blipFill>
          <a:blip r:embed="rId3"/>
          <a:srcRect/>
          <a:stretch>
            <a:fillRect/>
          </a:stretch>
        </p:blipFill>
        <p:spPr bwMode="auto">
          <a:xfrm>
            <a:off x="895350" y="3352330"/>
            <a:ext cx="7486650" cy="1768275"/>
          </a:xfrm>
          <a:prstGeom prst="rect">
            <a:avLst/>
          </a:prstGeom>
          <a:noFill/>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a Discriminator?</a:t>
            </a:r>
            <a:endParaRPr lang="en-US" dirty="0"/>
          </a:p>
        </p:txBody>
      </p:sp>
      <p:sp>
        <p:nvSpPr>
          <p:cNvPr id="3" name="Content Placeholder 2"/>
          <p:cNvSpPr>
            <a:spLocks noGrp="1"/>
          </p:cNvSpPr>
          <p:nvPr>
            <p:ph sz="quarter" idx="13"/>
          </p:nvPr>
        </p:nvSpPr>
        <p:spPr>
          <a:xfrm>
            <a:off x="228600" y="1352550"/>
            <a:ext cx="8534400" cy="3581400"/>
          </a:xfrm>
        </p:spPr>
        <p:txBody>
          <a:bodyPr>
            <a:normAutofit/>
          </a:bodyPr>
          <a:lstStyle/>
          <a:p>
            <a:pPr algn="just"/>
            <a:r>
              <a:rPr lang="en-US" sz="2400" dirty="0" smtClean="0"/>
              <a:t>The Discriminator is a neural network that identifies real data from the fake data created by the Generator. The discriminator's training data comes from different two sources:</a:t>
            </a:r>
          </a:p>
          <a:p>
            <a:pPr algn="just"/>
            <a:r>
              <a:rPr lang="en-US" sz="2400" dirty="0" smtClean="0"/>
              <a:t>The real data instances, such as real pictures of birds, humans, currency notes, etc., are used by the Discriminator as positive samples during training.</a:t>
            </a:r>
          </a:p>
          <a:p>
            <a:pPr algn="just"/>
            <a:r>
              <a:rPr lang="en-US" sz="2400" dirty="0" smtClean="0"/>
              <a:t>The fake data instances created by the Generator are used as negative examples during the training process.</a:t>
            </a:r>
          </a:p>
          <a:p>
            <a:pPr algn="just">
              <a:buNone/>
            </a:pPr>
            <a:endParaRPr lang="en-US" sz="2400" b="1"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Discriminator?</a:t>
            </a:r>
            <a:endParaRPr lang="en-US" dirty="0"/>
          </a:p>
        </p:txBody>
      </p:sp>
      <p:pic>
        <p:nvPicPr>
          <p:cNvPr id="86018" name="Picture 2" descr="DiscriminatorNetwork"/>
          <p:cNvPicPr>
            <a:picLocks noChangeAspect="1" noChangeArrowheads="1"/>
          </p:cNvPicPr>
          <p:nvPr/>
        </p:nvPicPr>
        <p:blipFill>
          <a:blip r:embed="rId2"/>
          <a:srcRect/>
          <a:stretch>
            <a:fillRect/>
          </a:stretch>
        </p:blipFill>
        <p:spPr bwMode="auto">
          <a:xfrm>
            <a:off x="1447800" y="1504950"/>
            <a:ext cx="6429375" cy="3171826"/>
          </a:xfrm>
          <a:prstGeom prst="rect">
            <a:avLst/>
          </a:prstGeom>
          <a:noFill/>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Discriminator?</a:t>
            </a:r>
            <a:endParaRPr lang="en-US" dirty="0"/>
          </a:p>
        </p:txBody>
      </p:sp>
      <p:sp>
        <p:nvSpPr>
          <p:cNvPr id="3" name="Content Placeholder 2"/>
          <p:cNvSpPr>
            <a:spLocks noGrp="1"/>
          </p:cNvSpPr>
          <p:nvPr>
            <p:ph sz="quarter" idx="13"/>
          </p:nvPr>
        </p:nvSpPr>
        <p:spPr>
          <a:xfrm>
            <a:off x="228600" y="1352550"/>
            <a:ext cx="8763000" cy="3657600"/>
          </a:xfrm>
        </p:spPr>
        <p:txBody>
          <a:bodyPr>
            <a:normAutofit fontScale="85000" lnSpcReduction="10000"/>
          </a:bodyPr>
          <a:lstStyle/>
          <a:p>
            <a:pPr>
              <a:lnSpc>
                <a:spcPct val="160000"/>
              </a:lnSpc>
            </a:pPr>
            <a:r>
              <a:rPr lang="en-US" dirty="0" smtClean="0"/>
              <a:t>In the process of training the discriminator, the discriminator classifies both real data and fake data from the generator. The discriminator loss penalizes the discriminator for misclassifying a real data instance as fake or a fake data instance as real.</a:t>
            </a:r>
          </a:p>
          <a:p>
            <a:pPr>
              <a:lnSpc>
                <a:spcPct val="160000"/>
              </a:lnSpc>
            </a:pPr>
            <a:r>
              <a:rPr lang="en-US" dirty="0" smtClean="0"/>
              <a:t>The discriminator updates its weights through backpropagation from the discriminator loss through the discriminator network.</a:t>
            </a:r>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Discriminator?</a:t>
            </a:r>
            <a:endParaRPr lang="en-US" dirty="0"/>
          </a:p>
        </p:txBody>
      </p:sp>
      <p:pic>
        <p:nvPicPr>
          <p:cNvPr id="8194" name="Picture 2" descr="/DiscriminatorTraining"/>
          <p:cNvPicPr>
            <a:picLocks noChangeAspect="1" noChangeArrowheads="1"/>
          </p:cNvPicPr>
          <p:nvPr/>
        </p:nvPicPr>
        <p:blipFill>
          <a:blip r:embed="rId2"/>
          <a:srcRect/>
          <a:stretch>
            <a:fillRect/>
          </a:stretch>
        </p:blipFill>
        <p:spPr bwMode="auto">
          <a:xfrm>
            <a:off x="609600" y="1441896"/>
            <a:ext cx="7877175" cy="3473004"/>
          </a:xfrm>
          <a:prstGeom prst="rect">
            <a:avLst/>
          </a:prstGeom>
          <a:noFill/>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Application of GANs</a:t>
            </a:r>
            <a:endParaRPr lang="en-US" dirty="0"/>
          </a:p>
        </p:txBody>
      </p:sp>
      <p:sp>
        <p:nvSpPr>
          <p:cNvPr id="3" name="Content Placeholder 2"/>
          <p:cNvSpPr>
            <a:spLocks noGrp="1"/>
          </p:cNvSpPr>
          <p:nvPr>
            <p:ph sz="quarter" idx="13"/>
          </p:nvPr>
        </p:nvSpPr>
        <p:spPr>
          <a:xfrm>
            <a:off x="609600" y="1352550"/>
            <a:ext cx="8153400" cy="1447800"/>
          </a:xfrm>
        </p:spPr>
        <p:txBody>
          <a:bodyPr/>
          <a:lstStyle/>
          <a:p>
            <a:r>
              <a:rPr lang="en-US" dirty="0" smtClean="0"/>
              <a:t>With the help of DCGANs, you can train images of cartoon characters for generating faces of anime characters as well as </a:t>
            </a:r>
            <a:r>
              <a:rPr lang="en-US" dirty="0" err="1" smtClean="0"/>
              <a:t>Pokemon</a:t>
            </a:r>
            <a:r>
              <a:rPr lang="en-US" dirty="0" smtClean="0"/>
              <a:t> characters.</a:t>
            </a:r>
          </a:p>
          <a:p>
            <a:pPr>
              <a:buNone/>
            </a:pPr>
            <a:endParaRPr lang="en-US" dirty="0"/>
          </a:p>
        </p:txBody>
      </p:sp>
      <p:pic>
        <p:nvPicPr>
          <p:cNvPr id="7170" name="Picture 2" descr="CartoonCharacters."/>
          <p:cNvPicPr>
            <a:picLocks noChangeAspect="1" noChangeArrowheads="1"/>
          </p:cNvPicPr>
          <p:nvPr/>
        </p:nvPicPr>
        <p:blipFill>
          <a:blip r:embed="rId2"/>
          <a:srcRect/>
          <a:stretch>
            <a:fillRect/>
          </a:stretch>
        </p:blipFill>
        <p:spPr bwMode="auto">
          <a:xfrm>
            <a:off x="1524000" y="2800350"/>
            <a:ext cx="6238875" cy="2057401"/>
          </a:xfrm>
          <a:prstGeom prst="rect">
            <a:avLst/>
          </a:prstGeom>
          <a:noFill/>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Application of GANs</a:t>
            </a:r>
            <a:endParaRPr lang="en-US" dirty="0"/>
          </a:p>
        </p:txBody>
      </p:sp>
      <p:sp>
        <p:nvSpPr>
          <p:cNvPr id="3" name="Content Placeholder 2"/>
          <p:cNvSpPr>
            <a:spLocks noGrp="1"/>
          </p:cNvSpPr>
          <p:nvPr>
            <p:ph sz="quarter" idx="13"/>
          </p:nvPr>
        </p:nvSpPr>
        <p:spPr>
          <a:xfrm>
            <a:off x="304800" y="1352550"/>
            <a:ext cx="8610600" cy="1447800"/>
          </a:xfrm>
        </p:spPr>
        <p:txBody>
          <a:bodyPr>
            <a:normAutofit/>
          </a:bodyPr>
          <a:lstStyle/>
          <a:p>
            <a:r>
              <a:rPr lang="en-US" sz="2600" dirty="0" smtClean="0"/>
              <a:t>GANs can be trained on the images of humans to generate realistic faces. The faces that you see below have been generated using GANs and do not exist in reality.</a:t>
            </a:r>
          </a:p>
          <a:p>
            <a:pPr>
              <a:buNone/>
            </a:pPr>
            <a:endParaRPr lang="en-US" dirty="0"/>
          </a:p>
        </p:txBody>
      </p:sp>
      <p:pic>
        <p:nvPicPr>
          <p:cNvPr id="87042" name="Picture 2" descr="RealisticFaces"/>
          <p:cNvPicPr>
            <a:picLocks noChangeAspect="1" noChangeArrowheads="1"/>
          </p:cNvPicPr>
          <p:nvPr/>
        </p:nvPicPr>
        <p:blipFill>
          <a:blip r:embed="rId2"/>
          <a:srcRect/>
          <a:stretch>
            <a:fillRect/>
          </a:stretch>
        </p:blipFill>
        <p:spPr bwMode="auto">
          <a:xfrm>
            <a:off x="2743200" y="2647950"/>
            <a:ext cx="3511206" cy="2381250"/>
          </a:xfrm>
          <a:prstGeom prst="rect">
            <a:avLst/>
          </a:prstGeom>
          <a:noFill/>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of GANs</a:t>
            </a:r>
            <a:endParaRPr lang="en-US" dirty="0"/>
          </a:p>
        </p:txBody>
      </p:sp>
      <p:sp>
        <p:nvSpPr>
          <p:cNvPr id="3" name="Content Placeholder 2"/>
          <p:cNvSpPr>
            <a:spLocks noGrp="1"/>
          </p:cNvSpPr>
          <p:nvPr>
            <p:ph sz="quarter" idx="13"/>
          </p:nvPr>
        </p:nvSpPr>
        <p:spPr/>
        <p:txBody>
          <a:bodyPr>
            <a:normAutofit/>
          </a:bodyPr>
          <a:lstStyle/>
          <a:p>
            <a:r>
              <a:rPr lang="en-US" sz="2000" dirty="0" smtClean="0"/>
              <a:t>GANs can build realistic images from textual descriptions of objects like birds, humans, and other animals. We input a sentence and generate multiple images fitting the description. </a:t>
            </a:r>
          </a:p>
          <a:p>
            <a:endParaRPr lang="en-US" sz="2000" dirty="0"/>
          </a:p>
        </p:txBody>
      </p:sp>
      <p:pic>
        <p:nvPicPr>
          <p:cNvPr id="6145" name="Picture 1"/>
          <p:cNvPicPr>
            <a:picLocks noChangeAspect="1" noChangeArrowheads="1"/>
          </p:cNvPicPr>
          <p:nvPr/>
        </p:nvPicPr>
        <p:blipFill>
          <a:blip r:embed="rId2"/>
          <a:srcRect/>
          <a:stretch>
            <a:fillRect/>
          </a:stretch>
        </p:blipFill>
        <p:spPr bwMode="auto">
          <a:xfrm>
            <a:off x="2057400" y="2343150"/>
            <a:ext cx="4805363" cy="268246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18110"/>
            <a:ext cx="8458200" cy="1005840"/>
          </a:xfrm>
        </p:spPr>
        <p:txBody>
          <a:bodyPr>
            <a:normAutofit/>
          </a:bodyPr>
          <a:lstStyle/>
          <a:p>
            <a:r>
              <a:rPr lang="en-US" dirty="0" smtClean="0"/>
              <a:t>Steps for Training GAN</a:t>
            </a:r>
            <a:endParaRPr lang="en-US" dirty="0"/>
          </a:p>
        </p:txBody>
      </p:sp>
      <p:sp>
        <p:nvSpPr>
          <p:cNvPr id="3" name="Content Placeholder 2"/>
          <p:cNvSpPr>
            <a:spLocks noGrp="1"/>
          </p:cNvSpPr>
          <p:nvPr>
            <p:ph sz="quarter" idx="13"/>
          </p:nvPr>
        </p:nvSpPr>
        <p:spPr/>
        <p:txBody>
          <a:bodyPr>
            <a:normAutofit/>
          </a:bodyPr>
          <a:lstStyle/>
          <a:p>
            <a:r>
              <a:rPr lang="en-US" dirty="0" smtClean="0"/>
              <a:t>Define the problem</a:t>
            </a:r>
          </a:p>
          <a:p>
            <a:r>
              <a:rPr lang="en-US" dirty="0" smtClean="0"/>
              <a:t>Choose the architecture of GAN </a:t>
            </a:r>
          </a:p>
          <a:p>
            <a:r>
              <a:rPr lang="en-US" dirty="0" smtClean="0"/>
              <a:t>Train discriminator on real data </a:t>
            </a:r>
          </a:p>
          <a:p>
            <a:r>
              <a:rPr lang="en-US" dirty="0" smtClean="0"/>
              <a:t>Generate fake inputs for the generator </a:t>
            </a:r>
          </a:p>
          <a:p>
            <a:r>
              <a:rPr lang="en-US" dirty="0" smtClean="0"/>
              <a:t>Train discriminator on fake data</a:t>
            </a:r>
          </a:p>
          <a:p>
            <a:r>
              <a:rPr lang="en-US" dirty="0" smtClean="0"/>
              <a:t>Train generator with the output of the discriminator</a:t>
            </a:r>
          </a:p>
          <a:p>
            <a:endParaRPr 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GANs.</a:t>
            </a:r>
            <a:endParaRPr lang="en-US" dirty="0"/>
          </a:p>
        </p:txBody>
      </p:sp>
      <p:sp>
        <p:nvSpPr>
          <p:cNvPr id="3" name="Content Placeholder 2"/>
          <p:cNvSpPr>
            <a:spLocks noGrp="1"/>
          </p:cNvSpPr>
          <p:nvPr>
            <p:ph sz="quarter" idx="13"/>
          </p:nvPr>
        </p:nvSpPr>
        <p:spPr/>
        <p:txBody>
          <a:bodyPr/>
          <a:lstStyle/>
          <a:p>
            <a:r>
              <a:rPr lang="en-US" dirty="0" smtClean="0"/>
              <a:t>Vanilla GANs</a:t>
            </a:r>
          </a:p>
          <a:p>
            <a:r>
              <a:rPr lang="en-US" dirty="0" smtClean="0"/>
              <a:t>Deep Convolutional GANs (DCGANs)</a:t>
            </a:r>
          </a:p>
          <a:p>
            <a:r>
              <a:rPr lang="en-US" dirty="0" smtClean="0"/>
              <a:t>Conditional GANs</a:t>
            </a:r>
          </a:p>
          <a:p>
            <a:r>
              <a:rPr lang="en-US" dirty="0" smtClean="0"/>
              <a:t>Super Resolution GANs</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152400" y="118110"/>
            <a:ext cx="8610600" cy="1005840"/>
          </a:xfrm>
        </p:spPr>
        <p:txBody>
          <a:bodyPr>
            <a:normAutofit/>
          </a:bodyPr>
          <a:lstStyle/>
          <a:p>
            <a:r>
              <a:rPr lang="en-US" sz="4000" dirty="0" smtClean="0"/>
              <a:t>Architecture</a:t>
            </a:r>
            <a:endParaRPr lang="en-US" sz="4000" dirty="0"/>
          </a:p>
        </p:txBody>
      </p:sp>
      <p:sp>
        <p:nvSpPr>
          <p:cNvPr id="3" name="Rectangle 2"/>
          <p:cNvSpPr>
            <a:spLocks noGrp="1"/>
          </p:cNvSpPr>
          <p:nvPr>
            <p:ph sz="quarter" idx="13"/>
          </p:nvPr>
        </p:nvSpPr>
        <p:spPr>
          <a:xfrm>
            <a:off x="76200" y="1352551"/>
            <a:ext cx="3657600" cy="3581399"/>
          </a:xfrm>
        </p:spPr>
        <p:txBody>
          <a:bodyPr>
            <a:noAutofit/>
          </a:bodyPr>
          <a:lstStyle/>
          <a:p>
            <a:pPr marL="285750" indent="-285750" algn="just">
              <a:buSzPct val="100000"/>
              <a:buFont typeface="Wingdings" pitchFamily="2" charset="2"/>
              <a:buChar char="Ø"/>
            </a:pPr>
            <a:r>
              <a:rPr lang="en-US" sz="2100" dirty="0" smtClean="0"/>
              <a:t>Both the encoder and decoder are fully-connected </a:t>
            </a:r>
            <a:r>
              <a:rPr lang="en-US" sz="2100" dirty="0" err="1" smtClean="0"/>
              <a:t>feedforward</a:t>
            </a:r>
            <a:r>
              <a:rPr lang="en-US" sz="2100" dirty="0" smtClean="0"/>
              <a:t> neural networks.</a:t>
            </a:r>
          </a:p>
          <a:p>
            <a:pPr marL="285750" indent="-285750" algn="just">
              <a:buSzPct val="100000"/>
              <a:buFont typeface="Wingdings" pitchFamily="2" charset="2"/>
              <a:buChar char="Ø"/>
            </a:pPr>
            <a:r>
              <a:rPr lang="en-US" sz="2100" dirty="0" smtClean="0"/>
              <a:t>Code is a single layer of an ANN with the dimensionality of our choice. The number of nodes in the code layer is a </a:t>
            </a:r>
            <a:r>
              <a:rPr lang="en-US" sz="2100" i="1" dirty="0" err="1" smtClean="0"/>
              <a:t>hyperparameter</a:t>
            </a:r>
            <a:r>
              <a:rPr lang="en-US" sz="2100" dirty="0" smtClean="0"/>
              <a:t> that we set before training the </a:t>
            </a:r>
            <a:r>
              <a:rPr lang="en-US" sz="2100" dirty="0" err="1" smtClean="0"/>
              <a:t>autoencoder</a:t>
            </a:r>
            <a:r>
              <a:rPr lang="en-US" sz="2100" dirty="0" smtClean="0"/>
              <a:t>.</a:t>
            </a:r>
          </a:p>
        </p:txBody>
      </p:sp>
      <p:pic>
        <p:nvPicPr>
          <p:cNvPr id="31746" name="Picture 2" descr="https://miro.medium.com/v2/resize:fit:1050/1*44eDEuZBEsmG_TCAKRI3Kw@2x.png"/>
          <p:cNvPicPr>
            <a:picLocks noChangeAspect="1" noChangeArrowheads="1"/>
          </p:cNvPicPr>
          <p:nvPr/>
        </p:nvPicPr>
        <p:blipFill>
          <a:blip r:embed="rId3"/>
          <a:srcRect/>
          <a:stretch>
            <a:fillRect/>
          </a:stretch>
        </p:blipFill>
        <p:spPr bwMode="auto">
          <a:xfrm>
            <a:off x="3849757" y="1581150"/>
            <a:ext cx="5218043" cy="2971800"/>
          </a:xfrm>
          <a:prstGeom prst="rect">
            <a:avLst/>
          </a:prstGeom>
          <a:noFill/>
        </p:spPr>
      </p:pic>
      <p:sp>
        <p:nvSpPr>
          <p:cNvPr id="6" name="Rectangle 5"/>
          <p:cNvSpPr/>
          <p:nvPr/>
        </p:nvSpPr>
        <p:spPr>
          <a:xfrm>
            <a:off x="4476315" y="4640818"/>
            <a:ext cx="4308231" cy="369332"/>
          </a:xfrm>
          <a:prstGeom prst="rect">
            <a:avLst/>
          </a:prstGeom>
        </p:spPr>
        <p:txBody>
          <a:bodyPr wrap="none">
            <a:spAutoFit/>
          </a:bodyPr>
          <a:lstStyle/>
          <a:p>
            <a:r>
              <a:rPr lang="en-US" dirty="0" smtClean="0"/>
              <a:t>Fig. Detailed visualization of an </a:t>
            </a:r>
            <a:r>
              <a:rPr lang="en-US" dirty="0" err="1" smtClean="0"/>
              <a:t>autoencoder</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152400" y="118110"/>
            <a:ext cx="8610600" cy="1005840"/>
          </a:xfrm>
        </p:spPr>
        <p:txBody>
          <a:bodyPr>
            <a:normAutofit/>
          </a:bodyPr>
          <a:lstStyle/>
          <a:p>
            <a:r>
              <a:rPr lang="en-US" sz="4000" dirty="0" smtClean="0"/>
              <a:t>Architecture</a:t>
            </a:r>
            <a:endParaRPr lang="en-US" sz="4000" dirty="0"/>
          </a:p>
        </p:txBody>
      </p:sp>
      <p:sp>
        <p:nvSpPr>
          <p:cNvPr id="3" name="Rectangle 2"/>
          <p:cNvSpPr>
            <a:spLocks noGrp="1"/>
          </p:cNvSpPr>
          <p:nvPr>
            <p:ph sz="quarter" idx="13"/>
          </p:nvPr>
        </p:nvSpPr>
        <p:spPr>
          <a:xfrm>
            <a:off x="76200" y="1352551"/>
            <a:ext cx="8763000" cy="3581399"/>
          </a:xfrm>
        </p:spPr>
        <p:txBody>
          <a:bodyPr>
            <a:noAutofit/>
          </a:bodyPr>
          <a:lstStyle/>
          <a:p>
            <a:pPr marL="285750" indent="-285750" algn="just">
              <a:buSzPct val="100000"/>
              <a:buFont typeface="Wingdings" pitchFamily="2" charset="2"/>
              <a:buChar char="Ø"/>
            </a:pPr>
            <a:r>
              <a:rPr lang="en-US" sz="2400" dirty="0" smtClean="0"/>
              <a:t>First the input passes through the encoder, which is a fully-connected ANN, to produce the code. </a:t>
            </a:r>
          </a:p>
          <a:p>
            <a:pPr marL="285750" indent="-285750" algn="just">
              <a:buSzPct val="100000"/>
              <a:buFont typeface="Wingdings" pitchFamily="2" charset="2"/>
              <a:buChar char="Ø"/>
            </a:pPr>
            <a:r>
              <a:rPr lang="en-US" sz="2400" dirty="0" smtClean="0"/>
              <a:t>The decoder, which has the similar ANN structure, then produces the output only using the code. </a:t>
            </a:r>
          </a:p>
          <a:p>
            <a:pPr marL="285750" indent="-285750" algn="just">
              <a:buSzPct val="100000"/>
              <a:buFont typeface="Wingdings" pitchFamily="2" charset="2"/>
              <a:buChar char="Ø"/>
            </a:pPr>
            <a:r>
              <a:rPr lang="en-US" sz="2400" dirty="0" smtClean="0"/>
              <a:t>The goal is to get an output identical with the input. </a:t>
            </a:r>
          </a:p>
          <a:p>
            <a:pPr marL="285750" indent="-285750" algn="just">
              <a:buSzPct val="100000"/>
              <a:buFont typeface="Wingdings" pitchFamily="2" charset="2"/>
              <a:buChar char="Ø"/>
            </a:pPr>
            <a:r>
              <a:rPr lang="en-US" sz="2400" dirty="0" smtClean="0"/>
              <a:t>Note that the decoder architecture is the mirror image of the encoder. The only requirement is the dimensionality of the input and output needs to be the same. </a:t>
            </a:r>
            <a:endParaRPr lang="en-US" sz="2100" dirty="0"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152400" y="118110"/>
            <a:ext cx="8610600" cy="1005840"/>
          </a:xfrm>
        </p:spPr>
        <p:txBody>
          <a:bodyPr>
            <a:normAutofit/>
          </a:bodyPr>
          <a:lstStyle/>
          <a:p>
            <a:r>
              <a:rPr lang="en-US" sz="3200" dirty="0" smtClean="0"/>
              <a:t>Properties and Hyperparameters</a:t>
            </a:r>
            <a:endParaRPr lang="en-US" sz="3200" dirty="0"/>
          </a:p>
        </p:txBody>
      </p:sp>
      <p:sp>
        <p:nvSpPr>
          <p:cNvPr id="3" name="Rectangle 2"/>
          <p:cNvSpPr>
            <a:spLocks noGrp="1"/>
          </p:cNvSpPr>
          <p:nvPr>
            <p:ph sz="quarter" idx="13"/>
          </p:nvPr>
        </p:nvSpPr>
        <p:spPr>
          <a:xfrm>
            <a:off x="76200" y="1352551"/>
            <a:ext cx="8915400" cy="3581399"/>
          </a:xfrm>
        </p:spPr>
        <p:txBody>
          <a:bodyPr>
            <a:noAutofit/>
          </a:bodyPr>
          <a:lstStyle/>
          <a:p>
            <a:pPr marL="457200" indent="-457200">
              <a:buNone/>
            </a:pPr>
            <a:r>
              <a:rPr lang="en-US" sz="2800" b="1" dirty="0" smtClean="0"/>
              <a:t>Properties of Autoencoders:</a:t>
            </a:r>
          </a:p>
          <a:p>
            <a:pPr marL="457200" indent="-457200" algn="just">
              <a:buSzPct val="100000"/>
              <a:buFont typeface="+mj-lt"/>
              <a:buAutoNum type="arabicPeriod"/>
            </a:pPr>
            <a:r>
              <a:rPr lang="en-US" sz="2400" b="1" dirty="0" smtClean="0"/>
              <a:t>Data-specific</a:t>
            </a:r>
            <a:r>
              <a:rPr lang="en-US" sz="2400" dirty="0" smtClean="0"/>
              <a:t>: Autoencoders are only able to compress data similar to what they have been trained on.</a:t>
            </a:r>
          </a:p>
          <a:p>
            <a:pPr marL="457200" indent="-457200" algn="just">
              <a:buSzPct val="100000"/>
              <a:buFont typeface="+mj-lt"/>
              <a:buAutoNum type="arabicPeriod"/>
            </a:pPr>
            <a:r>
              <a:rPr lang="en-US" sz="2400" b="1" dirty="0" err="1" smtClean="0"/>
              <a:t>Lossy</a:t>
            </a:r>
            <a:r>
              <a:rPr lang="en-US" sz="2400" b="1" dirty="0" smtClean="0"/>
              <a:t>:</a:t>
            </a:r>
            <a:r>
              <a:rPr lang="en-US" sz="2400" dirty="0" smtClean="0"/>
              <a:t> The decompressed outputs will be degraded compared to the original inputs.</a:t>
            </a:r>
          </a:p>
          <a:p>
            <a:pPr marL="457200" indent="-457200" algn="just">
              <a:buSzPct val="100000"/>
              <a:buFont typeface="+mj-lt"/>
              <a:buAutoNum type="arabicPeriod"/>
            </a:pPr>
            <a:r>
              <a:rPr lang="en-US" sz="2400" b="1" dirty="0" smtClean="0"/>
              <a:t>Learned automatically from examples: </a:t>
            </a:r>
            <a:r>
              <a:rPr lang="en-US" sz="2400" dirty="0" smtClean="0"/>
              <a:t>It is easy to train specialized instances of the algorithm that will perform well on a specific type of input.</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152400" y="118110"/>
            <a:ext cx="8610600" cy="1005840"/>
          </a:xfrm>
        </p:spPr>
        <p:txBody>
          <a:bodyPr>
            <a:normAutofit/>
          </a:bodyPr>
          <a:lstStyle/>
          <a:p>
            <a:r>
              <a:rPr lang="en-US" sz="3200" dirty="0" smtClean="0"/>
              <a:t>Properties and Hyperparameters</a:t>
            </a:r>
            <a:endParaRPr lang="en-US" sz="3200" dirty="0"/>
          </a:p>
        </p:txBody>
      </p:sp>
      <p:sp>
        <p:nvSpPr>
          <p:cNvPr id="3" name="Rectangle 2"/>
          <p:cNvSpPr>
            <a:spLocks noGrp="1"/>
          </p:cNvSpPr>
          <p:nvPr>
            <p:ph sz="quarter" idx="13"/>
          </p:nvPr>
        </p:nvSpPr>
        <p:spPr>
          <a:xfrm>
            <a:off x="76200" y="1200150"/>
            <a:ext cx="8915400" cy="3867149"/>
          </a:xfrm>
        </p:spPr>
        <p:txBody>
          <a:bodyPr>
            <a:noAutofit/>
          </a:bodyPr>
          <a:lstStyle/>
          <a:p>
            <a:pPr marL="0" indent="0" algn="just">
              <a:buNone/>
            </a:pPr>
            <a:r>
              <a:rPr lang="en-US" sz="2200" b="1" dirty="0" smtClean="0"/>
              <a:t>Hyperparameters of Autoencoders: </a:t>
            </a:r>
            <a:r>
              <a:rPr lang="en-US" sz="2200" dirty="0" smtClean="0"/>
              <a:t>There are </a:t>
            </a:r>
            <a:r>
              <a:rPr lang="en-US" sz="2200" b="1" dirty="0" smtClean="0"/>
              <a:t>4</a:t>
            </a:r>
            <a:r>
              <a:rPr lang="en-US" sz="2200" dirty="0" smtClean="0"/>
              <a:t> </a:t>
            </a:r>
            <a:r>
              <a:rPr lang="en-US" sz="2200" dirty="0" err="1" smtClean="0"/>
              <a:t>hyperparameters</a:t>
            </a:r>
            <a:r>
              <a:rPr lang="en-US" sz="2200" dirty="0" smtClean="0"/>
              <a:t> that we need to set before training an </a:t>
            </a:r>
            <a:r>
              <a:rPr lang="en-US" sz="2200" dirty="0" err="1" smtClean="0"/>
              <a:t>autoencoder</a:t>
            </a:r>
            <a:r>
              <a:rPr lang="en-US" sz="2200" dirty="0" smtClean="0"/>
              <a:t>:</a:t>
            </a:r>
          </a:p>
          <a:p>
            <a:pPr marL="285750" indent="-285750" algn="just">
              <a:buSzPct val="90000"/>
              <a:buFont typeface="+mj-lt"/>
              <a:buAutoNum type="arabicPeriod"/>
            </a:pPr>
            <a:r>
              <a:rPr lang="en-US" sz="2000" b="1" dirty="0" smtClean="0"/>
              <a:t>Code size</a:t>
            </a:r>
            <a:r>
              <a:rPr lang="en-US" sz="2000" dirty="0" smtClean="0"/>
              <a:t>: It represents the number of nodes in the middle layer. Smaller size results in more compression.</a:t>
            </a:r>
          </a:p>
          <a:p>
            <a:pPr marL="285750" indent="-285750" algn="just">
              <a:buSzPct val="90000"/>
              <a:buFont typeface="+mj-lt"/>
              <a:buAutoNum type="arabicPeriod"/>
            </a:pPr>
            <a:r>
              <a:rPr lang="en-US" sz="2000" b="1" dirty="0" smtClean="0"/>
              <a:t>Number of layers</a:t>
            </a:r>
            <a:r>
              <a:rPr lang="en-US" sz="2000" dirty="0" smtClean="0"/>
              <a:t>: The </a:t>
            </a:r>
            <a:r>
              <a:rPr lang="en-US" sz="2000" dirty="0" err="1" smtClean="0"/>
              <a:t>autoencoder</a:t>
            </a:r>
            <a:r>
              <a:rPr lang="en-US" sz="2000" dirty="0" smtClean="0"/>
              <a:t> can consist of as many layers as we want.</a:t>
            </a:r>
          </a:p>
          <a:p>
            <a:pPr marL="285750" indent="-285750" algn="just">
              <a:buSzPct val="90000"/>
              <a:buFont typeface="+mj-lt"/>
              <a:buAutoNum type="arabicPeriod"/>
            </a:pPr>
            <a:r>
              <a:rPr lang="en-US" sz="2000" b="1" dirty="0" smtClean="0"/>
              <a:t>Number of nodes per layer</a:t>
            </a:r>
            <a:r>
              <a:rPr lang="en-US" sz="2000" dirty="0" smtClean="0"/>
              <a:t>: The number of nodes per layer decreases with each subsequent layer of the encoder, and increases back in the decoder. The decoder is symmetric to the encoder in terms of the layer structure.</a:t>
            </a:r>
          </a:p>
          <a:p>
            <a:pPr marL="285750" indent="-285750" algn="just">
              <a:buSzPct val="90000"/>
              <a:buFont typeface="+mj-lt"/>
              <a:buAutoNum type="arabicPeriod"/>
            </a:pPr>
            <a:r>
              <a:rPr lang="en-US" sz="2000" b="1" dirty="0" smtClean="0"/>
              <a:t>Loss function:</a:t>
            </a:r>
            <a:r>
              <a:rPr lang="en-US" sz="2000" dirty="0" smtClean="0"/>
              <a:t> We either use mean squared error or binary cross-entropy. If the input values are in the range [0, 1] then we typically use cross entropy, otherwise, we use the mean squared error.</a:t>
            </a:r>
            <a:endParaRPr lang="en-US" sz="2000"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idescreenPresentation">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shade val="45000"/>
                <a:satMod val="150000"/>
              </a:schemeClr>
            </a:gs>
            <a:gs pos="35000">
              <a:schemeClr val="phClr">
                <a:shade val="60000"/>
                <a:satMod val="150000"/>
              </a:schemeClr>
            </a:gs>
            <a:gs pos="100000">
              <a:schemeClr val="phClr">
                <a:tint val="97000"/>
                <a:satMod val="200000"/>
              </a:schemeClr>
            </a:gs>
          </a:gsLst>
          <a:lin ang="16200000" scaled="1"/>
        </a:gra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WidescreenPresentation</Template>
  <TotalTime>0</TotalTime>
  <Words>2182</Words>
  <Application>Microsoft Office PowerPoint</Application>
  <PresentationFormat>On-screen Show (16:9)</PresentationFormat>
  <Paragraphs>208</Paragraphs>
  <Slides>58</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Calibri</vt:lpstr>
      <vt:lpstr>Times New Roman</vt:lpstr>
      <vt:lpstr>Tw Cen MT</vt:lpstr>
      <vt:lpstr>Wingdings</vt:lpstr>
      <vt:lpstr>Wingdings 2</vt:lpstr>
      <vt:lpstr>WidescreenPresentation</vt:lpstr>
      <vt:lpstr>Deep learning  Auto encoders</vt:lpstr>
      <vt:lpstr>What are Autoencoders?</vt:lpstr>
      <vt:lpstr>PowerPoint Presentation</vt:lpstr>
      <vt:lpstr>Architecture</vt:lpstr>
      <vt:lpstr>Architecture</vt:lpstr>
      <vt:lpstr>Architecture</vt:lpstr>
      <vt:lpstr>Architecture</vt:lpstr>
      <vt:lpstr>Properties and Hyperparameters</vt:lpstr>
      <vt:lpstr>Properties and Hyperparameters</vt:lpstr>
      <vt:lpstr>Applications of Autoencoders</vt:lpstr>
      <vt:lpstr>Applications of Autoencoders</vt:lpstr>
      <vt:lpstr>Applications of Autoencoders</vt:lpstr>
      <vt:lpstr>Applications of Autoencoders</vt:lpstr>
      <vt:lpstr>Applications of Autoencoders</vt:lpstr>
      <vt:lpstr>Types of Autoencoders</vt:lpstr>
      <vt:lpstr>Denoising Autoencoders</vt:lpstr>
      <vt:lpstr>Denoising Autoencoders</vt:lpstr>
      <vt:lpstr>Architecture of Denoising Autoencoders</vt:lpstr>
      <vt:lpstr>Architecture of Denoising Autoencoders</vt:lpstr>
      <vt:lpstr>Architecture of Denoising Autoencoders</vt:lpstr>
      <vt:lpstr> Application of DAE</vt:lpstr>
      <vt:lpstr> Application of DAE</vt:lpstr>
      <vt:lpstr>Denoising Autoencoders</vt:lpstr>
      <vt:lpstr>Denoising Autoencoders</vt:lpstr>
      <vt:lpstr>Sparse autoencoders</vt:lpstr>
      <vt:lpstr>Sparse autoencoders</vt:lpstr>
      <vt:lpstr>Sparse autoencoders</vt:lpstr>
      <vt:lpstr>Sparse autoencoders</vt:lpstr>
      <vt:lpstr>2. Sparse autoencoders</vt:lpstr>
      <vt:lpstr>2. Sparse autoencoders</vt:lpstr>
      <vt:lpstr>Deep Autoencoders</vt:lpstr>
      <vt:lpstr>Deep Autoencoders</vt:lpstr>
      <vt:lpstr>Deep Autoencoders</vt:lpstr>
      <vt:lpstr>Deep Autoencoders</vt:lpstr>
      <vt:lpstr>Variational Autoencoders</vt:lpstr>
      <vt:lpstr>Variational Autoencoders</vt:lpstr>
      <vt:lpstr>Variational Autoencoders</vt:lpstr>
      <vt:lpstr>Variational Autoencoders</vt:lpstr>
      <vt:lpstr>PowerPoint Presentation</vt:lpstr>
      <vt:lpstr>Applications</vt:lpstr>
      <vt:lpstr>Applications</vt:lpstr>
      <vt:lpstr>Generative Adversarial Networks(GANs)</vt:lpstr>
      <vt:lpstr>Generative Adversarial Networks(GANs)</vt:lpstr>
      <vt:lpstr>Generative Adversarial Networks(GANs)</vt:lpstr>
      <vt:lpstr>PowerPoint Presentation</vt:lpstr>
      <vt:lpstr>GAN</vt:lpstr>
      <vt:lpstr>What is a Generator?</vt:lpstr>
      <vt:lpstr>What is a Generator?</vt:lpstr>
      <vt:lpstr>What is a Generator?</vt:lpstr>
      <vt:lpstr>What is a Discriminator?</vt:lpstr>
      <vt:lpstr>What is a Discriminator?</vt:lpstr>
      <vt:lpstr>What is a Discriminator?</vt:lpstr>
      <vt:lpstr>What is a Discriminator?</vt:lpstr>
      <vt:lpstr>Application of GANs</vt:lpstr>
      <vt:lpstr>Application of GANs</vt:lpstr>
      <vt:lpstr>Application of GANs</vt:lpstr>
      <vt:lpstr>Steps for Training GAN</vt:lpstr>
      <vt:lpstr>Types of GANs.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2023-08-21T14:25:57Z</dcterms:created>
  <dcterms:modified xsi:type="dcterms:W3CDTF">2025-11-10T05:15:35Z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LCID">
    <vt:i4>1033</vt:i4>
  </property>
  <property fmtid="{D5CDD505-2E9C-101B-9397-08002B2CF9AE}" pid="3" name="_Version">
    <vt:lpwstr>12.0.4518</vt:lpwstr>
  </property>
</Properties>
</file>